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0" r:id="rId3"/>
    <p:sldId id="258" r:id="rId4"/>
    <p:sldId id="332" r:id="rId5"/>
    <p:sldId id="379" r:id="rId6"/>
    <p:sldId id="380" r:id="rId7"/>
    <p:sldId id="409" r:id="rId8"/>
    <p:sldId id="418" r:id="rId9"/>
    <p:sldId id="334" r:id="rId10"/>
    <p:sldId id="265" r:id="rId11"/>
    <p:sldId id="401" r:id="rId12"/>
    <p:sldId id="417" r:id="rId13"/>
    <p:sldId id="411" r:id="rId14"/>
    <p:sldId id="412" r:id="rId15"/>
    <p:sldId id="413" r:id="rId16"/>
    <p:sldId id="414" r:id="rId17"/>
    <p:sldId id="415" r:id="rId18"/>
    <p:sldId id="419" r:id="rId19"/>
    <p:sldId id="400" r:id="rId2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eferred Customer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8"/>
    <a:srgbClr val="E31A22"/>
    <a:srgbClr val="CBD2E6"/>
    <a:srgbClr val="C5C5D4"/>
    <a:srgbClr val="8B9EC7"/>
    <a:srgbClr val="B51019"/>
    <a:srgbClr val="2D4683"/>
    <a:srgbClr val="9D2140"/>
    <a:srgbClr val="B6C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73" autoAdjust="0"/>
  </p:normalViewPr>
  <p:slideViewPr>
    <p:cSldViewPr>
      <p:cViewPr>
        <p:scale>
          <a:sx n="76" d="100"/>
          <a:sy n="76" d="100"/>
        </p:scale>
        <p:origin x="-1013" y="-523"/>
      </p:cViewPr>
      <p:guideLst>
        <p:guide orient="horz" pos="2160"/>
        <p:guide pos="2880"/>
        <p:guide pos="288"/>
      </p:guideLst>
    </p:cSldViewPr>
  </p:slideViewPr>
  <p:outlineViewPr>
    <p:cViewPr>
      <p:scale>
        <a:sx n="33" d="100"/>
        <a:sy n="33" d="100"/>
      </p:scale>
      <p:origin x="0" y="-8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468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8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8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Visits</a:t>
            </a:r>
          </a:p>
        </c:rich>
      </c:tx>
      <c:layout>
        <c:manualLayout>
          <c:xMode val="edge"/>
          <c:yMode val="edge"/>
          <c:x val="0.35806499265024616"/>
          <c:y val="5.2492111478492302E-2"/>
        </c:manualLayout>
      </c:layout>
      <c:overlay val="1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Primary Care</c:v>
                </c:pt>
              </c:strCache>
            </c:strRef>
          </c:tx>
          <c:invertIfNegative val="0"/>
          <c:cat>
            <c:strRef>
              <c:f>Sheet1!$B$2:$F$2</c:f>
              <c:strCache>
                <c:ptCount val="5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3912</c:v>
                </c:pt>
                <c:pt idx="1">
                  <c:v>3761</c:v>
                </c:pt>
                <c:pt idx="2">
                  <c:v>3991</c:v>
                </c:pt>
                <c:pt idx="3">
                  <c:v>5383</c:v>
                </c:pt>
                <c:pt idx="4">
                  <c:v>5232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Mental Health</c:v>
                </c:pt>
              </c:strCache>
            </c:strRef>
          </c:tx>
          <c:invertIfNegative val="0"/>
          <c:cat>
            <c:strRef>
              <c:f>Sheet1!$B$2:$F$2</c:f>
              <c:strCache>
                <c:ptCount val="5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282</c:v>
                </c:pt>
                <c:pt idx="1">
                  <c:v>355</c:v>
                </c:pt>
                <c:pt idx="2">
                  <c:v>447</c:v>
                </c:pt>
                <c:pt idx="3">
                  <c:v>1159</c:v>
                </c:pt>
                <c:pt idx="4">
                  <c:v>3522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556288"/>
        <c:axId val="8661248"/>
      </c:barChart>
      <c:catAx>
        <c:axId val="3655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61248"/>
        <c:crosses val="autoZero"/>
        <c:auto val="1"/>
        <c:lblAlgn val="ctr"/>
        <c:lblOffset val="100"/>
        <c:noMultiLvlLbl val="0"/>
      </c:catAx>
      <c:valAx>
        <c:axId val="866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56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Unduplicated Patients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9875808937074648E-2"/>
          <c:y val="8.2932608045600417E-2"/>
          <c:w val="0.82990062293300781"/>
          <c:h val="0.86447099572384822"/>
        </c:manualLayout>
      </c:layout>
      <c:lineChart>
        <c:grouping val="standar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Patients</c:v>
                </c:pt>
              </c:strCache>
            </c:strRef>
          </c:tx>
          <c:marker>
            <c:symbol val="none"/>
          </c:marker>
          <c:cat>
            <c:strRef>
              <c:f>Sheet1!$B$10:$F$10</c:f>
              <c:strCache>
                <c:ptCount val="5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</c:strCache>
            </c:strRef>
          </c:cat>
          <c:val>
            <c:numRef>
              <c:f>Sheet1!$B$11:$F$11</c:f>
              <c:numCache>
                <c:formatCode>General</c:formatCode>
                <c:ptCount val="5"/>
                <c:pt idx="0">
                  <c:v>911</c:v>
                </c:pt>
                <c:pt idx="1">
                  <c:v>925</c:v>
                </c:pt>
                <c:pt idx="2">
                  <c:v>972</c:v>
                </c:pt>
                <c:pt idx="3">
                  <c:v>1394</c:v>
                </c:pt>
                <c:pt idx="4">
                  <c:v>1534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42944"/>
        <c:axId val="8662976"/>
      </c:lineChart>
      <c:catAx>
        <c:axId val="37842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662976"/>
        <c:crosses val="autoZero"/>
        <c:auto val="1"/>
        <c:lblAlgn val="ctr"/>
        <c:lblOffset val="100"/>
        <c:noMultiLvlLbl val="0"/>
      </c:catAx>
      <c:valAx>
        <c:axId val="8662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7842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SUBSTANCE ABUSE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SUBSTANCE ABUSE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2"/>
                <c:pt idx="0">
                  <c:v>Abuse</c:v>
                </c:pt>
                <c:pt idx="1">
                  <c:v>Non Abuse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DISABLED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DISABLED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Homeless</c:v>
                </c:pt>
                <c:pt idx="1">
                  <c:v>Not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UNEMPLOYED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UNEMPLOYED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cat>
            <c:strRef>
              <c:f>Sheet1!$A$2:$A$4</c:f>
              <c:strCache>
                <c:ptCount val="2"/>
                <c:pt idx="0">
                  <c:v>Unemployed</c:v>
                </c:pt>
                <c:pt idx="1">
                  <c:v>Employed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JUSTICE INVOLVEMENT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RECIDIVISM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</c:dPt>
          <c:cat>
            <c:strRef>
              <c:f>Sheet1!$A$2:$A$3</c:f>
              <c:strCache>
                <c:ptCount val="2"/>
                <c:pt idx="0">
                  <c:v>Justice System</c:v>
                </c:pt>
                <c:pt idx="1">
                  <c:v>Not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HIGH SCHOOL EDUCATION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High School Education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Less than HS</c:v>
                </c:pt>
                <c:pt idx="1">
                  <c:v>More than HS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92FB6-08DE-4611-B3EE-2E97C0372F2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EEA928-207F-48F8-950A-2CCA7E912081}">
      <dgm:prSet phldrT="[Text]"/>
      <dgm:spPr>
        <a:xfrm>
          <a:off x="318180" y="206193"/>
          <a:ext cx="5867067" cy="412206"/>
        </a:xfrm>
        <a:prstGeom prst="rect">
          <a:avLst/>
        </a:prstGeom>
        <a:solidFill>
          <a:srgbClr val="00516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Established</a:t>
          </a:r>
          <a:endParaRPr lang="en-US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4315EC0A-3667-4354-A48F-6AE29A6F1621}" type="parTrans" cxnId="{9F11A0D8-31A4-410F-B254-F294426BE2B4}">
      <dgm:prSet/>
      <dgm:spPr/>
      <dgm:t>
        <a:bodyPr/>
        <a:lstStyle/>
        <a:p>
          <a:endParaRPr lang="en-US"/>
        </a:p>
      </dgm:t>
    </dgm:pt>
    <dgm:pt modelId="{FDA622E2-179F-4258-BE46-7AD6528D2D0A}" type="sibTrans" cxnId="{9F11A0D8-31A4-410F-B254-F294426BE2B4}">
      <dgm:prSet/>
      <dgm:spPr>
        <a:xfrm>
          <a:off x="-5125943" y="-785543"/>
          <a:ext cx="6106804" cy="610680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rgbClr val="00516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776F0D9-E47D-4A0C-A458-4CCAB12EDFEC}">
      <dgm:prSet phldrT="[Text]"/>
      <dgm:spPr>
        <a:xfrm>
          <a:off x="691470" y="824865"/>
          <a:ext cx="5493777" cy="412206"/>
        </a:xfrm>
        <a:prstGeom prst="rect">
          <a:avLst/>
        </a:prstGeom>
        <a:solidFill>
          <a:srgbClr val="009BD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Comprehensive Approach: Housing, Employment, Recovery</a:t>
          </a:r>
          <a:endParaRPr lang="en-US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BFA41ABA-4705-41D6-B83E-B11DC8616BD5}" type="parTrans" cxnId="{7C03239B-4E6E-4820-AF44-E5152F1D45AE}">
      <dgm:prSet/>
      <dgm:spPr/>
      <dgm:t>
        <a:bodyPr/>
        <a:lstStyle/>
        <a:p>
          <a:endParaRPr lang="en-US"/>
        </a:p>
      </dgm:t>
    </dgm:pt>
    <dgm:pt modelId="{BD294103-7DB6-4825-8250-4A22F6EB3649}" type="sibTrans" cxnId="{7C03239B-4E6E-4820-AF44-E5152F1D45AE}">
      <dgm:prSet/>
      <dgm:spPr/>
      <dgm:t>
        <a:bodyPr/>
        <a:lstStyle/>
        <a:p>
          <a:endParaRPr lang="en-US"/>
        </a:p>
      </dgm:t>
    </dgm:pt>
    <dgm:pt modelId="{AC373866-2965-4E0F-8B2F-87674532851A}">
      <dgm:prSet phldrT="[Text]"/>
      <dgm:spPr>
        <a:xfrm>
          <a:off x="896031" y="1443084"/>
          <a:ext cx="5289217" cy="412206"/>
        </a:xfrm>
        <a:prstGeom prst="rect">
          <a:avLst/>
        </a:prstGeom>
        <a:solidFill>
          <a:srgbClr val="7C984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Served annually</a:t>
          </a:r>
          <a:endParaRPr lang="en-US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B39FAB37-DC8A-44B6-9E47-F3581E184A6F}" type="parTrans" cxnId="{55CC2E36-57B8-4E67-8C4A-6C8E4F54A0EE}">
      <dgm:prSet/>
      <dgm:spPr/>
      <dgm:t>
        <a:bodyPr/>
        <a:lstStyle/>
        <a:p>
          <a:endParaRPr lang="en-US"/>
        </a:p>
      </dgm:t>
    </dgm:pt>
    <dgm:pt modelId="{2448650E-BABE-4C82-B821-B536429F5055}" type="sibTrans" cxnId="{55CC2E36-57B8-4E67-8C4A-6C8E4F54A0EE}">
      <dgm:prSet/>
      <dgm:spPr/>
      <dgm:t>
        <a:bodyPr/>
        <a:lstStyle/>
        <a:p>
          <a:endParaRPr lang="en-US"/>
        </a:p>
      </dgm:t>
    </dgm:pt>
    <dgm:pt modelId="{E89C115D-E5EA-4E4E-9D67-3F2993AA9921}">
      <dgm:prSet phldrT="[Text]"/>
      <dgm:spPr>
        <a:xfrm>
          <a:off x="961345" y="2061755"/>
          <a:ext cx="5223902" cy="412206"/>
        </a:xfrm>
        <a:prstGeom prst="rect">
          <a:avLst/>
        </a:prstGeom>
        <a:solidFill>
          <a:srgbClr val="C2AD8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Million budget</a:t>
          </a:r>
          <a:endParaRPr lang="en-US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1241E2AA-206D-47FD-9135-2A33F40B70A5}" type="parTrans" cxnId="{4AD53AA5-3692-408B-999A-F6336A753FDC}">
      <dgm:prSet/>
      <dgm:spPr/>
      <dgm:t>
        <a:bodyPr/>
        <a:lstStyle/>
        <a:p>
          <a:endParaRPr lang="en-US"/>
        </a:p>
      </dgm:t>
    </dgm:pt>
    <dgm:pt modelId="{C859AEEE-4AAA-4175-9AC0-76C9712570B1}" type="sibTrans" cxnId="{4AD53AA5-3692-408B-999A-F6336A753FDC}">
      <dgm:prSet/>
      <dgm:spPr/>
      <dgm:t>
        <a:bodyPr/>
        <a:lstStyle/>
        <a:p>
          <a:endParaRPr lang="en-US"/>
        </a:p>
      </dgm:t>
    </dgm:pt>
    <dgm:pt modelId="{587DA8DB-7B90-41E0-A4CB-59023EE9166E}">
      <dgm:prSet phldrT="[Text]"/>
      <dgm:spPr>
        <a:xfrm>
          <a:off x="896031" y="2680427"/>
          <a:ext cx="5289217" cy="412206"/>
        </a:xfrm>
        <a:prstGeom prst="rect">
          <a:avLst/>
        </a:prstGeom>
        <a:solidFill>
          <a:srgbClr val="007AB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Staff</a:t>
          </a:r>
          <a:endParaRPr lang="en-US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BF11C50C-9A0E-4AE5-9A78-4EBC6DBD8C6C}" type="parTrans" cxnId="{2E18CB32-E14F-4588-98AC-1BD9551AD115}">
      <dgm:prSet/>
      <dgm:spPr/>
      <dgm:t>
        <a:bodyPr/>
        <a:lstStyle/>
        <a:p>
          <a:endParaRPr lang="en-US"/>
        </a:p>
      </dgm:t>
    </dgm:pt>
    <dgm:pt modelId="{CFC10D85-52D2-4937-A0B4-4EBCE0DC00E8}" type="sibTrans" cxnId="{2E18CB32-E14F-4588-98AC-1BD9551AD115}">
      <dgm:prSet/>
      <dgm:spPr/>
      <dgm:t>
        <a:bodyPr/>
        <a:lstStyle/>
        <a:p>
          <a:endParaRPr lang="en-US"/>
        </a:p>
      </dgm:t>
    </dgm:pt>
    <dgm:pt modelId="{99F5F64C-3A31-4770-8E9F-8F96C5CEE296}">
      <dgm:prSet phldrT="[Text]"/>
      <dgm:spPr>
        <a:xfrm>
          <a:off x="691470" y="3298646"/>
          <a:ext cx="5493777" cy="412206"/>
        </a:xfrm>
        <a:prstGeom prst="rect">
          <a:avLst/>
        </a:prstGeom>
        <a:solidFill>
          <a:srgbClr val="00516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Services Delivered in Community</a:t>
          </a:r>
          <a:endParaRPr lang="en-US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B32E3C98-B44F-44E4-A445-A3B5098A8FFA}" type="parTrans" cxnId="{783E9E7D-78BC-4394-B686-64D2521A1DCE}">
      <dgm:prSet/>
      <dgm:spPr/>
      <dgm:t>
        <a:bodyPr/>
        <a:lstStyle/>
        <a:p>
          <a:endParaRPr lang="en-US"/>
        </a:p>
      </dgm:t>
    </dgm:pt>
    <dgm:pt modelId="{3FE7CB12-01E0-416A-AF41-81FD46308E81}" type="sibTrans" cxnId="{783E9E7D-78BC-4394-B686-64D2521A1DCE}">
      <dgm:prSet/>
      <dgm:spPr/>
      <dgm:t>
        <a:bodyPr/>
        <a:lstStyle/>
        <a:p>
          <a:endParaRPr lang="en-US"/>
        </a:p>
      </dgm:t>
    </dgm:pt>
    <dgm:pt modelId="{9B3B5244-E5CF-4B9E-A97E-233D5A6E7F09}">
      <dgm:prSet phldrT="[Text]"/>
      <dgm:spPr>
        <a:xfrm>
          <a:off x="318180" y="3917318"/>
          <a:ext cx="5867067" cy="412206"/>
        </a:xfrm>
        <a:prstGeom prst="rect">
          <a:avLst/>
        </a:prstGeom>
        <a:solidFill>
          <a:srgbClr val="009BD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Units of Housing Managed by Thresholds</a:t>
          </a:r>
          <a:endParaRPr lang="en-US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AB0F56D5-C813-406D-9BBA-A5522627FCFC}" type="parTrans" cxnId="{C08BADFE-2277-426F-AD9E-CB1E5B8B0DD7}">
      <dgm:prSet/>
      <dgm:spPr/>
      <dgm:t>
        <a:bodyPr/>
        <a:lstStyle/>
        <a:p>
          <a:endParaRPr lang="en-US"/>
        </a:p>
      </dgm:t>
    </dgm:pt>
    <dgm:pt modelId="{C2E2EED0-8774-4B94-9B98-1C445DD55B7F}" type="sibTrans" cxnId="{C08BADFE-2277-426F-AD9E-CB1E5B8B0DD7}">
      <dgm:prSet/>
      <dgm:spPr/>
      <dgm:t>
        <a:bodyPr/>
        <a:lstStyle/>
        <a:p>
          <a:endParaRPr lang="en-US"/>
        </a:p>
      </dgm:t>
    </dgm:pt>
    <dgm:pt modelId="{BDAD9A96-2766-4A4F-AB57-3BBDED8EBF8D}" type="pres">
      <dgm:prSet presAssocID="{0F992FB6-08DE-4611-B3EE-2E97C0372F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76DEDE3-8E60-4DA9-97EE-AFE319EE06D9}" type="pres">
      <dgm:prSet presAssocID="{0F992FB6-08DE-4611-B3EE-2E97C0372F29}" presName="Name1" presStyleCnt="0"/>
      <dgm:spPr/>
    </dgm:pt>
    <dgm:pt modelId="{E75813DA-A5E8-40C7-BCDA-EC3A4B5DDE35}" type="pres">
      <dgm:prSet presAssocID="{0F992FB6-08DE-4611-B3EE-2E97C0372F29}" presName="cycle" presStyleCnt="0"/>
      <dgm:spPr/>
    </dgm:pt>
    <dgm:pt modelId="{F42BB83A-BC7D-4B75-A032-4B1DE66014D4}" type="pres">
      <dgm:prSet presAssocID="{0F992FB6-08DE-4611-B3EE-2E97C0372F29}" presName="srcNode" presStyleLbl="node1" presStyleIdx="0" presStyleCnt="7"/>
      <dgm:spPr/>
    </dgm:pt>
    <dgm:pt modelId="{10F8B631-03FE-4B33-B74A-9996A809E2B2}" type="pres">
      <dgm:prSet presAssocID="{0F992FB6-08DE-4611-B3EE-2E97C0372F29}" presName="conn" presStyleLbl="parChTrans1D2" presStyleIdx="0" presStyleCnt="1"/>
      <dgm:spPr/>
      <dgm:t>
        <a:bodyPr/>
        <a:lstStyle/>
        <a:p>
          <a:endParaRPr lang="en-US"/>
        </a:p>
      </dgm:t>
    </dgm:pt>
    <dgm:pt modelId="{8324D209-0F46-470A-A3B4-E78DC83A9695}" type="pres">
      <dgm:prSet presAssocID="{0F992FB6-08DE-4611-B3EE-2E97C0372F29}" presName="extraNode" presStyleLbl="node1" presStyleIdx="0" presStyleCnt="7"/>
      <dgm:spPr/>
    </dgm:pt>
    <dgm:pt modelId="{623296AA-374D-4A30-8472-9CD6470195AC}" type="pres">
      <dgm:prSet presAssocID="{0F992FB6-08DE-4611-B3EE-2E97C0372F29}" presName="dstNode" presStyleLbl="node1" presStyleIdx="0" presStyleCnt="7"/>
      <dgm:spPr/>
    </dgm:pt>
    <dgm:pt modelId="{C3599B2C-705A-4CFE-AF7C-22099E4AFC24}" type="pres">
      <dgm:prSet presAssocID="{EDEEA928-207F-48F8-950A-2CCA7E91208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BB267-145F-4A7E-8CCD-FA8FE1F71F53}" type="pres">
      <dgm:prSet presAssocID="{EDEEA928-207F-48F8-950A-2CCA7E912081}" presName="accent_1" presStyleCnt="0"/>
      <dgm:spPr/>
    </dgm:pt>
    <dgm:pt modelId="{F88F6317-EF26-482E-BF86-327AFCC48183}" type="pres">
      <dgm:prSet presAssocID="{EDEEA928-207F-48F8-950A-2CCA7E912081}" presName="accentRepeatNode" presStyleLbl="solidFgAcc1" presStyleIdx="0" presStyleCnt="7"/>
      <dgm:spPr>
        <a:xfrm>
          <a:off x="60551" y="154667"/>
          <a:ext cx="515257" cy="51525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16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17DE3F2-4DB8-4AA1-8DFF-C4E35CC864C4}" type="pres">
      <dgm:prSet presAssocID="{9776F0D9-E47D-4A0C-A458-4CCAB12EDFE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585C5-419E-44E4-9C07-1767342BBD9A}" type="pres">
      <dgm:prSet presAssocID="{9776F0D9-E47D-4A0C-A458-4CCAB12EDFEC}" presName="accent_2" presStyleCnt="0"/>
      <dgm:spPr/>
    </dgm:pt>
    <dgm:pt modelId="{05A7E2F1-5FC9-49E5-948F-BF853BF910B0}" type="pres">
      <dgm:prSet presAssocID="{9776F0D9-E47D-4A0C-A458-4CCAB12EDFEC}" presName="accentRepeatNode" presStyleLbl="solidFgAcc1" presStyleIdx="1" presStyleCnt="7"/>
      <dgm:spPr>
        <a:xfrm>
          <a:off x="433841" y="773339"/>
          <a:ext cx="515257" cy="51525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BD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94AE397-43C5-442E-97DA-5E888BF48F8D}" type="pres">
      <dgm:prSet presAssocID="{AC373866-2965-4E0F-8B2F-87674532851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489F7-5ED6-4814-B995-590DB7B58F22}" type="pres">
      <dgm:prSet presAssocID="{AC373866-2965-4E0F-8B2F-87674532851A}" presName="accent_3" presStyleCnt="0"/>
      <dgm:spPr/>
    </dgm:pt>
    <dgm:pt modelId="{F779EBDF-BF2A-4607-A949-A6CB0799E5FA}" type="pres">
      <dgm:prSet presAssocID="{AC373866-2965-4E0F-8B2F-87674532851A}" presName="accentRepeatNode" presStyleLbl="solidFgAcc1" presStyleIdx="2" presStyleCnt="7"/>
      <dgm:spPr>
        <a:xfrm>
          <a:off x="638402" y="1391558"/>
          <a:ext cx="515257" cy="51525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C984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61A0889-BB20-499D-818F-79EB357A1899}" type="pres">
      <dgm:prSet presAssocID="{E89C115D-E5EA-4E4E-9D67-3F2993AA992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FB08F-771E-4142-AA2D-622A2AB8E591}" type="pres">
      <dgm:prSet presAssocID="{E89C115D-E5EA-4E4E-9D67-3F2993AA9921}" presName="accent_4" presStyleCnt="0"/>
      <dgm:spPr/>
    </dgm:pt>
    <dgm:pt modelId="{98951591-9E44-48F3-9083-9007173B46A3}" type="pres">
      <dgm:prSet presAssocID="{E89C115D-E5EA-4E4E-9D67-3F2993AA9921}" presName="accentRepeatNode" presStyleLbl="solidFgAcc1" presStyleIdx="3" presStyleCnt="7"/>
      <dgm:spPr>
        <a:xfrm>
          <a:off x="703716" y="2010230"/>
          <a:ext cx="515257" cy="51525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2AD8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19F9D38-9F96-4180-8BA6-3FA5D40523DD}" type="pres">
      <dgm:prSet presAssocID="{587DA8DB-7B90-41E0-A4CB-59023EE9166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FE9FB-F8E6-4EB3-A41E-06D1F4FA0A29}" type="pres">
      <dgm:prSet presAssocID="{587DA8DB-7B90-41E0-A4CB-59023EE9166E}" presName="accent_5" presStyleCnt="0"/>
      <dgm:spPr/>
    </dgm:pt>
    <dgm:pt modelId="{B5222FF6-2445-4B7E-8CCB-332D675E2301}" type="pres">
      <dgm:prSet presAssocID="{587DA8DB-7B90-41E0-A4CB-59023EE9166E}" presName="accentRepeatNode" presStyleLbl="solidFgAcc1" presStyleIdx="4" presStyleCnt="7"/>
      <dgm:spPr>
        <a:xfrm>
          <a:off x="638402" y="2628902"/>
          <a:ext cx="515257" cy="51525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7AB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2D6011D-1D44-436F-8A30-30A610407DB0}" type="pres">
      <dgm:prSet presAssocID="{99F5F64C-3A31-4770-8E9F-8F96C5CEE29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AA8CD-45C5-4E4A-99CD-4F24EC15E207}" type="pres">
      <dgm:prSet presAssocID="{99F5F64C-3A31-4770-8E9F-8F96C5CEE296}" presName="accent_6" presStyleCnt="0"/>
      <dgm:spPr/>
    </dgm:pt>
    <dgm:pt modelId="{1461A1E7-A093-4A5E-AABB-A961FDD5F673}" type="pres">
      <dgm:prSet presAssocID="{99F5F64C-3A31-4770-8E9F-8F96C5CEE296}" presName="accentRepeatNode" presStyleLbl="solidFgAcc1" presStyleIdx="5" presStyleCnt="7"/>
      <dgm:spPr>
        <a:xfrm>
          <a:off x="433841" y="3247120"/>
          <a:ext cx="515257" cy="51525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16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5FA1647-32AE-4666-AD7E-025EBE460AFD}" type="pres">
      <dgm:prSet presAssocID="{9B3B5244-E5CF-4B9E-A97E-233D5A6E7F0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12A18-C4FA-4BAA-8BF1-76E8A2DB88E5}" type="pres">
      <dgm:prSet presAssocID="{9B3B5244-E5CF-4B9E-A97E-233D5A6E7F09}" presName="accent_7" presStyleCnt="0"/>
      <dgm:spPr/>
    </dgm:pt>
    <dgm:pt modelId="{8C826AC8-8EE9-4FB0-B465-E83FF6F32578}" type="pres">
      <dgm:prSet presAssocID="{9B3B5244-E5CF-4B9E-A97E-233D5A6E7F09}" presName="accentRepeatNode" presStyleLbl="solidFgAcc1" presStyleIdx="6" presStyleCnt="7"/>
      <dgm:spPr>
        <a:xfrm>
          <a:off x="60551" y="3865792"/>
          <a:ext cx="515257" cy="51525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BD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7C03239B-4E6E-4820-AF44-E5152F1D45AE}" srcId="{0F992FB6-08DE-4611-B3EE-2E97C0372F29}" destId="{9776F0D9-E47D-4A0C-A458-4CCAB12EDFEC}" srcOrd="1" destOrd="0" parTransId="{BFA41ABA-4705-41D6-B83E-B11DC8616BD5}" sibTransId="{BD294103-7DB6-4825-8250-4A22F6EB3649}"/>
    <dgm:cxn modelId="{F428D6B1-D4A3-4DFF-AF56-A7488737068F}" type="presOf" srcId="{9B3B5244-E5CF-4B9E-A97E-233D5A6E7F09}" destId="{D5FA1647-32AE-4666-AD7E-025EBE460AFD}" srcOrd="0" destOrd="0" presId="urn:microsoft.com/office/officeart/2008/layout/VerticalCurvedList"/>
    <dgm:cxn modelId="{4AD53AA5-3692-408B-999A-F6336A753FDC}" srcId="{0F992FB6-08DE-4611-B3EE-2E97C0372F29}" destId="{E89C115D-E5EA-4E4E-9D67-3F2993AA9921}" srcOrd="3" destOrd="0" parTransId="{1241E2AA-206D-47FD-9135-2A33F40B70A5}" sibTransId="{C859AEEE-4AAA-4175-9AC0-76C9712570B1}"/>
    <dgm:cxn modelId="{7F0503AE-977A-4665-A94A-FA0DF7A6B4F4}" type="presOf" srcId="{EDEEA928-207F-48F8-950A-2CCA7E912081}" destId="{C3599B2C-705A-4CFE-AF7C-22099E4AFC24}" srcOrd="0" destOrd="0" presId="urn:microsoft.com/office/officeart/2008/layout/VerticalCurvedList"/>
    <dgm:cxn modelId="{F2FAE589-D22F-4B7B-A6D7-5E09B26A42FB}" type="presOf" srcId="{0F992FB6-08DE-4611-B3EE-2E97C0372F29}" destId="{BDAD9A96-2766-4A4F-AB57-3BBDED8EBF8D}" srcOrd="0" destOrd="0" presId="urn:microsoft.com/office/officeart/2008/layout/VerticalCurvedList"/>
    <dgm:cxn modelId="{6F407A11-BC68-4381-B993-167D4263287B}" type="presOf" srcId="{99F5F64C-3A31-4770-8E9F-8F96C5CEE296}" destId="{82D6011D-1D44-436F-8A30-30A610407DB0}" srcOrd="0" destOrd="0" presId="urn:microsoft.com/office/officeart/2008/layout/VerticalCurvedList"/>
    <dgm:cxn modelId="{783E9E7D-78BC-4394-B686-64D2521A1DCE}" srcId="{0F992FB6-08DE-4611-B3EE-2E97C0372F29}" destId="{99F5F64C-3A31-4770-8E9F-8F96C5CEE296}" srcOrd="5" destOrd="0" parTransId="{B32E3C98-B44F-44E4-A445-A3B5098A8FFA}" sibTransId="{3FE7CB12-01E0-416A-AF41-81FD46308E81}"/>
    <dgm:cxn modelId="{294E5151-3475-46D2-A78E-11848FB1697A}" type="presOf" srcId="{9776F0D9-E47D-4A0C-A458-4CCAB12EDFEC}" destId="{E17DE3F2-4DB8-4AA1-8DFF-C4E35CC864C4}" srcOrd="0" destOrd="0" presId="urn:microsoft.com/office/officeart/2008/layout/VerticalCurvedList"/>
    <dgm:cxn modelId="{2000DB85-DD33-4D67-823C-7C477DABF02A}" type="presOf" srcId="{587DA8DB-7B90-41E0-A4CB-59023EE9166E}" destId="{C19F9D38-9F96-4180-8BA6-3FA5D40523DD}" srcOrd="0" destOrd="0" presId="urn:microsoft.com/office/officeart/2008/layout/VerticalCurvedList"/>
    <dgm:cxn modelId="{9F11A0D8-31A4-410F-B254-F294426BE2B4}" srcId="{0F992FB6-08DE-4611-B3EE-2E97C0372F29}" destId="{EDEEA928-207F-48F8-950A-2CCA7E912081}" srcOrd="0" destOrd="0" parTransId="{4315EC0A-3667-4354-A48F-6AE29A6F1621}" sibTransId="{FDA622E2-179F-4258-BE46-7AD6528D2D0A}"/>
    <dgm:cxn modelId="{BF2A8627-5AE4-4C49-A10B-00B8201A98A3}" type="presOf" srcId="{FDA622E2-179F-4258-BE46-7AD6528D2D0A}" destId="{10F8B631-03FE-4B33-B74A-9996A809E2B2}" srcOrd="0" destOrd="0" presId="urn:microsoft.com/office/officeart/2008/layout/VerticalCurvedList"/>
    <dgm:cxn modelId="{06359AD6-7CD9-4B3C-A33E-5DE163F283A7}" type="presOf" srcId="{AC373866-2965-4E0F-8B2F-87674532851A}" destId="{B94AE397-43C5-442E-97DA-5E888BF48F8D}" srcOrd="0" destOrd="0" presId="urn:microsoft.com/office/officeart/2008/layout/VerticalCurvedList"/>
    <dgm:cxn modelId="{55CC2E36-57B8-4E67-8C4A-6C8E4F54A0EE}" srcId="{0F992FB6-08DE-4611-B3EE-2E97C0372F29}" destId="{AC373866-2965-4E0F-8B2F-87674532851A}" srcOrd="2" destOrd="0" parTransId="{B39FAB37-DC8A-44B6-9E47-F3581E184A6F}" sibTransId="{2448650E-BABE-4C82-B821-B536429F5055}"/>
    <dgm:cxn modelId="{D86FF7CE-ACF5-4FF2-9192-577CC85884BC}" type="presOf" srcId="{E89C115D-E5EA-4E4E-9D67-3F2993AA9921}" destId="{361A0889-BB20-499D-818F-79EB357A1899}" srcOrd="0" destOrd="0" presId="urn:microsoft.com/office/officeart/2008/layout/VerticalCurvedList"/>
    <dgm:cxn modelId="{2E18CB32-E14F-4588-98AC-1BD9551AD115}" srcId="{0F992FB6-08DE-4611-B3EE-2E97C0372F29}" destId="{587DA8DB-7B90-41E0-A4CB-59023EE9166E}" srcOrd="4" destOrd="0" parTransId="{BF11C50C-9A0E-4AE5-9A78-4EBC6DBD8C6C}" sibTransId="{CFC10D85-52D2-4937-A0B4-4EBCE0DC00E8}"/>
    <dgm:cxn modelId="{C08BADFE-2277-426F-AD9E-CB1E5B8B0DD7}" srcId="{0F992FB6-08DE-4611-B3EE-2E97C0372F29}" destId="{9B3B5244-E5CF-4B9E-A97E-233D5A6E7F09}" srcOrd="6" destOrd="0" parTransId="{AB0F56D5-C813-406D-9BBA-A5522627FCFC}" sibTransId="{C2E2EED0-8774-4B94-9B98-1C445DD55B7F}"/>
    <dgm:cxn modelId="{007A2574-94ED-4F82-AA15-56E440643654}" type="presParOf" srcId="{BDAD9A96-2766-4A4F-AB57-3BBDED8EBF8D}" destId="{576DEDE3-8E60-4DA9-97EE-AFE319EE06D9}" srcOrd="0" destOrd="0" presId="urn:microsoft.com/office/officeart/2008/layout/VerticalCurvedList"/>
    <dgm:cxn modelId="{C38A3DC8-DA38-4FF0-AB75-5E1B30A258A9}" type="presParOf" srcId="{576DEDE3-8E60-4DA9-97EE-AFE319EE06D9}" destId="{E75813DA-A5E8-40C7-BCDA-EC3A4B5DDE35}" srcOrd="0" destOrd="0" presId="urn:microsoft.com/office/officeart/2008/layout/VerticalCurvedList"/>
    <dgm:cxn modelId="{F07FE8C3-A9DB-4278-9433-E73E89038C52}" type="presParOf" srcId="{E75813DA-A5E8-40C7-BCDA-EC3A4B5DDE35}" destId="{F42BB83A-BC7D-4B75-A032-4B1DE66014D4}" srcOrd="0" destOrd="0" presId="urn:microsoft.com/office/officeart/2008/layout/VerticalCurvedList"/>
    <dgm:cxn modelId="{6A329277-6F33-490C-9053-CA26ABBC4767}" type="presParOf" srcId="{E75813DA-A5E8-40C7-BCDA-EC3A4B5DDE35}" destId="{10F8B631-03FE-4B33-B74A-9996A809E2B2}" srcOrd="1" destOrd="0" presId="urn:microsoft.com/office/officeart/2008/layout/VerticalCurvedList"/>
    <dgm:cxn modelId="{51F92847-6B30-4FBA-9B5B-D6B9906DF4EF}" type="presParOf" srcId="{E75813DA-A5E8-40C7-BCDA-EC3A4B5DDE35}" destId="{8324D209-0F46-470A-A3B4-E78DC83A9695}" srcOrd="2" destOrd="0" presId="urn:microsoft.com/office/officeart/2008/layout/VerticalCurvedList"/>
    <dgm:cxn modelId="{855E8BDE-12B1-4814-9F6D-A23C23F41C2F}" type="presParOf" srcId="{E75813DA-A5E8-40C7-BCDA-EC3A4B5DDE35}" destId="{623296AA-374D-4A30-8472-9CD6470195AC}" srcOrd="3" destOrd="0" presId="urn:microsoft.com/office/officeart/2008/layout/VerticalCurvedList"/>
    <dgm:cxn modelId="{E142EE93-ED79-47CD-9478-A913A8A78A32}" type="presParOf" srcId="{576DEDE3-8E60-4DA9-97EE-AFE319EE06D9}" destId="{C3599B2C-705A-4CFE-AF7C-22099E4AFC24}" srcOrd="1" destOrd="0" presId="urn:microsoft.com/office/officeart/2008/layout/VerticalCurvedList"/>
    <dgm:cxn modelId="{362280F6-CCF3-4781-B238-2882E092BDB5}" type="presParOf" srcId="{576DEDE3-8E60-4DA9-97EE-AFE319EE06D9}" destId="{2A7BB267-145F-4A7E-8CCD-FA8FE1F71F53}" srcOrd="2" destOrd="0" presId="urn:microsoft.com/office/officeart/2008/layout/VerticalCurvedList"/>
    <dgm:cxn modelId="{5FC89480-43A8-466E-B84A-572D3DE9BC00}" type="presParOf" srcId="{2A7BB267-145F-4A7E-8CCD-FA8FE1F71F53}" destId="{F88F6317-EF26-482E-BF86-327AFCC48183}" srcOrd="0" destOrd="0" presId="urn:microsoft.com/office/officeart/2008/layout/VerticalCurvedList"/>
    <dgm:cxn modelId="{991D7895-1F81-45ED-ABAC-57F65E88080B}" type="presParOf" srcId="{576DEDE3-8E60-4DA9-97EE-AFE319EE06D9}" destId="{E17DE3F2-4DB8-4AA1-8DFF-C4E35CC864C4}" srcOrd="3" destOrd="0" presId="urn:microsoft.com/office/officeart/2008/layout/VerticalCurvedList"/>
    <dgm:cxn modelId="{36CFEB20-8514-4986-B58C-39CE4CA3199A}" type="presParOf" srcId="{576DEDE3-8E60-4DA9-97EE-AFE319EE06D9}" destId="{DA1585C5-419E-44E4-9C07-1767342BBD9A}" srcOrd="4" destOrd="0" presId="urn:microsoft.com/office/officeart/2008/layout/VerticalCurvedList"/>
    <dgm:cxn modelId="{A263E5FB-FCB3-4848-91D3-54C7A83C5B6F}" type="presParOf" srcId="{DA1585C5-419E-44E4-9C07-1767342BBD9A}" destId="{05A7E2F1-5FC9-49E5-948F-BF853BF910B0}" srcOrd="0" destOrd="0" presId="urn:microsoft.com/office/officeart/2008/layout/VerticalCurvedList"/>
    <dgm:cxn modelId="{E516BE84-0020-4D0D-84F5-D5D29C2E918B}" type="presParOf" srcId="{576DEDE3-8E60-4DA9-97EE-AFE319EE06D9}" destId="{B94AE397-43C5-442E-97DA-5E888BF48F8D}" srcOrd="5" destOrd="0" presId="urn:microsoft.com/office/officeart/2008/layout/VerticalCurvedList"/>
    <dgm:cxn modelId="{904EA125-49BF-480E-913D-B034D44D4F5A}" type="presParOf" srcId="{576DEDE3-8E60-4DA9-97EE-AFE319EE06D9}" destId="{343489F7-5ED6-4814-B995-590DB7B58F22}" srcOrd="6" destOrd="0" presId="urn:microsoft.com/office/officeart/2008/layout/VerticalCurvedList"/>
    <dgm:cxn modelId="{C9263225-A522-40E4-97D0-49351EDA0F12}" type="presParOf" srcId="{343489F7-5ED6-4814-B995-590DB7B58F22}" destId="{F779EBDF-BF2A-4607-A949-A6CB0799E5FA}" srcOrd="0" destOrd="0" presId="urn:microsoft.com/office/officeart/2008/layout/VerticalCurvedList"/>
    <dgm:cxn modelId="{CDC398EF-2AF3-45AC-B168-36596DB12F52}" type="presParOf" srcId="{576DEDE3-8E60-4DA9-97EE-AFE319EE06D9}" destId="{361A0889-BB20-499D-818F-79EB357A1899}" srcOrd="7" destOrd="0" presId="urn:microsoft.com/office/officeart/2008/layout/VerticalCurvedList"/>
    <dgm:cxn modelId="{CDD1FEFB-F29F-4BD9-A412-D864126E1575}" type="presParOf" srcId="{576DEDE3-8E60-4DA9-97EE-AFE319EE06D9}" destId="{FD9FB08F-771E-4142-AA2D-622A2AB8E591}" srcOrd="8" destOrd="0" presId="urn:microsoft.com/office/officeart/2008/layout/VerticalCurvedList"/>
    <dgm:cxn modelId="{E17EEA88-B369-4619-BEBC-C8F8BA12B980}" type="presParOf" srcId="{FD9FB08F-771E-4142-AA2D-622A2AB8E591}" destId="{98951591-9E44-48F3-9083-9007173B46A3}" srcOrd="0" destOrd="0" presId="urn:microsoft.com/office/officeart/2008/layout/VerticalCurvedList"/>
    <dgm:cxn modelId="{159EA95B-D356-44EE-9282-B1410D283104}" type="presParOf" srcId="{576DEDE3-8E60-4DA9-97EE-AFE319EE06D9}" destId="{C19F9D38-9F96-4180-8BA6-3FA5D40523DD}" srcOrd="9" destOrd="0" presId="urn:microsoft.com/office/officeart/2008/layout/VerticalCurvedList"/>
    <dgm:cxn modelId="{20BD8D47-C2F9-46AE-AFA8-7B0739500600}" type="presParOf" srcId="{576DEDE3-8E60-4DA9-97EE-AFE319EE06D9}" destId="{C47FE9FB-F8E6-4EB3-A41E-06D1F4FA0A29}" srcOrd="10" destOrd="0" presId="urn:microsoft.com/office/officeart/2008/layout/VerticalCurvedList"/>
    <dgm:cxn modelId="{9BD476C4-B680-4956-AA75-78EA8403C2BA}" type="presParOf" srcId="{C47FE9FB-F8E6-4EB3-A41E-06D1F4FA0A29}" destId="{B5222FF6-2445-4B7E-8CCB-332D675E2301}" srcOrd="0" destOrd="0" presId="urn:microsoft.com/office/officeart/2008/layout/VerticalCurvedList"/>
    <dgm:cxn modelId="{FBBFA88F-9084-4BE1-B066-D6742C3C1373}" type="presParOf" srcId="{576DEDE3-8E60-4DA9-97EE-AFE319EE06D9}" destId="{82D6011D-1D44-436F-8A30-30A610407DB0}" srcOrd="11" destOrd="0" presId="urn:microsoft.com/office/officeart/2008/layout/VerticalCurvedList"/>
    <dgm:cxn modelId="{0A7A507F-DB0F-4C0C-8211-8299EADB6CD0}" type="presParOf" srcId="{576DEDE3-8E60-4DA9-97EE-AFE319EE06D9}" destId="{9EDAA8CD-45C5-4E4A-99CD-4F24EC15E207}" srcOrd="12" destOrd="0" presId="urn:microsoft.com/office/officeart/2008/layout/VerticalCurvedList"/>
    <dgm:cxn modelId="{C727FC07-5646-41C3-80EF-CD00CB4F0234}" type="presParOf" srcId="{9EDAA8CD-45C5-4E4A-99CD-4F24EC15E207}" destId="{1461A1E7-A093-4A5E-AABB-A961FDD5F673}" srcOrd="0" destOrd="0" presId="urn:microsoft.com/office/officeart/2008/layout/VerticalCurvedList"/>
    <dgm:cxn modelId="{DFCB9F62-9224-4870-BD1D-C6C2AA80FCDA}" type="presParOf" srcId="{576DEDE3-8E60-4DA9-97EE-AFE319EE06D9}" destId="{D5FA1647-32AE-4666-AD7E-025EBE460AFD}" srcOrd="13" destOrd="0" presId="urn:microsoft.com/office/officeart/2008/layout/VerticalCurvedList"/>
    <dgm:cxn modelId="{97D03EDA-798B-4F63-9F82-24A0BE210DE2}" type="presParOf" srcId="{576DEDE3-8E60-4DA9-97EE-AFE319EE06D9}" destId="{FEA12A18-C4FA-4BAA-8BF1-76E8A2DB88E5}" srcOrd="14" destOrd="0" presId="urn:microsoft.com/office/officeart/2008/layout/VerticalCurvedList"/>
    <dgm:cxn modelId="{48E2109C-9D66-41F8-82CA-111DE8290BAD}" type="presParOf" srcId="{FEA12A18-C4FA-4BAA-8BF1-76E8A2DB88E5}" destId="{8C826AC8-8EE9-4FB0-B465-E83FF6F325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E5CB2-B06B-40EA-99DE-59ABE3D0FF9B}" type="doc">
      <dgm:prSet loTypeId="urn:microsoft.com/office/officeart/2005/8/layout/defaul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67EEEE2-FE3A-43FB-A888-A978BFCCFE48}">
      <dgm:prSet phldrT="[Text]"/>
      <dgm:spPr/>
      <dgm:t>
        <a:bodyPr/>
        <a:lstStyle/>
        <a:p>
          <a:r>
            <a:rPr lang="en-US" dirty="0" smtClean="0"/>
            <a:t>Good relationships mean you spend time together  =  meetings</a:t>
          </a:r>
          <a:endParaRPr lang="en-US" dirty="0"/>
        </a:p>
      </dgm:t>
    </dgm:pt>
    <dgm:pt modelId="{18FE2F97-DBCE-45D2-B39A-298781A19A75}" type="parTrans" cxnId="{A134E728-0A85-4D01-9207-FFA468438B77}">
      <dgm:prSet/>
      <dgm:spPr/>
      <dgm:t>
        <a:bodyPr/>
        <a:lstStyle/>
        <a:p>
          <a:endParaRPr lang="en-US"/>
        </a:p>
      </dgm:t>
    </dgm:pt>
    <dgm:pt modelId="{B32488A5-0C40-42D2-AFE2-22FCC91EF9B5}" type="sibTrans" cxnId="{A134E728-0A85-4D01-9207-FFA468438B77}">
      <dgm:prSet/>
      <dgm:spPr/>
      <dgm:t>
        <a:bodyPr/>
        <a:lstStyle/>
        <a:p>
          <a:endParaRPr lang="en-US"/>
        </a:p>
      </dgm:t>
    </dgm:pt>
    <dgm:pt modelId="{D8AF6D02-116C-4A5F-925E-D6D921249376}">
      <dgm:prSet/>
      <dgm:spPr/>
      <dgm:t>
        <a:bodyPr/>
        <a:lstStyle/>
        <a:p>
          <a:r>
            <a:rPr lang="en-US" smtClean="0"/>
            <a:t>Access to each others’ Electronic Health Record (EHR)</a:t>
          </a:r>
          <a:endParaRPr lang="en-US" dirty="0" smtClean="0"/>
        </a:p>
      </dgm:t>
    </dgm:pt>
    <dgm:pt modelId="{494A732B-C475-4731-B873-28BA6BB6EFAA}" type="parTrans" cxnId="{1310E215-1ACA-48DB-8915-134198FF0239}">
      <dgm:prSet/>
      <dgm:spPr/>
      <dgm:t>
        <a:bodyPr/>
        <a:lstStyle/>
        <a:p>
          <a:endParaRPr lang="en-US"/>
        </a:p>
      </dgm:t>
    </dgm:pt>
    <dgm:pt modelId="{51ED2FE5-FD83-4289-944D-6A0479438C42}" type="sibTrans" cxnId="{1310E215-1ACA-48DB-8915-134198FF0239}">
      <dgm:prSet/>
      <dgm:spPr/>
      <dgm:t>
        <a:bodyPr/>
        <a:lstStyle/>
        <a:p>
          <a:endParaRPr lang="en-US"/>
        </a:p>
      </dgm:t>
    </dgm:pt>
    <dgm:pt modelId="{05770786-D3E6-4C75-9D0A-6C9379A329C4}">
      <dgm:prSet/>
      <dgm:spPr/>
      <dgm:t>
        <a:bodyPr/>
        <a:lstStyle/>
        <a:p>
          <a:r>
            <a:rPr lang="en-US" dirty="0" smtClean="0"/>
            <a:t>Recently began entering IHC notes into Thresholds EHR</a:t>
          </a:r>
        </a:p>
      </dgm:t>
    </dgm:pt>
    <dgm:pt modelId="{2F707A35-4CEB-41FD-ADED-19DF3BF83EB5}" type="parTrans" cxnId="{3089BC48-D1CA-4945-AAA1-B20E98F3EFB6}">
      <dgm:prSet/>
      <dgm:spPr/>
      <dgm:t>
        <a:bodyPr/>
        <a:lstStyle/>
        <a:p>
          <a:endParaRPr lang="en-US"/>
        </a:p>
      </dgm:t>
    </dgm:pt>
    <dgm:pt modelId="{C00CFA92-201E-430E-ADA7-8C64982D3122}" type="sibTrans" cxnId="{3089BC48-D1CA-4945-AAA1-B20E98F3EFB6}">
      <dgm:prSet/>
      <dgm:spPr/>
      <dgm:t>
        <a:bodyPr/>
        <a:lstStyle/>
        <a:p>
          <a:endParaRPr lang="en-US"/>
        </a:p>
      </dgm:t>
    </dgm:pt>
    <dgm:pt modelId="{12D9E425-2B4C-4ABB-B036-E2BE85B2E733}">
      <dgm:prSet/>
      <dgm:spPr/>
      <dgm:t>
        <a:bodyPr/>
        <a:lstStyle/>
        <a:p>
          <a:r>
            <a:rPr lang="en-US" dirty="0" smtClean="0"/>
            <a:t>Major remodeling of a Thresholds location to improve the space for the clinic</a:t>
          </a:r>
        </a:p>
      </dgm:t>
    </dgm:pt>
    <dgm:pt modelId="{18B653BF-BCD1-469C-82D1-36D4C8B1B7AB}" type="parTrans" cxnId="{B11156F1-9B24-4437-95D0-5F0651D60225}">
      <dgm:prSet/>
      <dgm:spPr/>
      <dgm:t>
        <a:bodyPr/>
        <a:lstStyle/>
        <a:p>
          <a:endParaRPr lang="en-US"/>
        </a:p>
      </dgm:t>
    </dgm:pt>
    <dgm:pt modelId="{BF0A02CE-0D39-4CD4-9740-9B6E7BFF4896}" type="sibTrans" cxnId="{B11156F1-9B24-4437-95D0-5F0651D60225}">
      <dgm:prSet/>
      <dgm:spPr/>
      <dgm:t>
        <a:bodyPr/>
        <a:lstStyle/>
        <a:p>
          <a:endParaRPr lang="en-US"/>
        </a:p>
      </dgm:t>
    </dgm:pt>
    <dgm:pt modelId="{09B7018E-EFC4-48E6-9FAB-8ED4A1E90F9B}">
      <dgm:prSet/>
      <dgm:spPr/>
      <dgm:t>
        <a:bodyPr/>
        <a:lstStyle/>
        <a:p>
          <a:r>
            <a:rPr lang="en-US" dirty="0" smtClean="0"/>
            <a:t>Outreach to bring people to their appointments</a:t>
          </a:r>
        </a:p>
      </dgm:t>
    </dgm:pt>
    <dgm:pt modelId="{086D6CED-DB7B-4929-8ADC-F6FAAA66AD11}" type="parTrans" cxnId="{9F85E3CE-F65A-4309-BE28-AB4318E3A499}">
      <dgm:prSet/>
      <dgm:spPr/>
      <dgm:t>
        <a:bodyPr/>
        <a:lstStyle/>
        <a:p>
          <a:endParaRPr lang="en-US"/>
        </a:p>
      </dgm:t>
    </dgm:pt>
    <dgm:pt modelId="{FFA1A099-EC63-4689-8C8D-93E35BE0484B}" type="sibTrans" cxnId="{9F85E3CE-F65A-4309-BE28-AB4318E3A499}">
      <dgm:prSet/>
      <dgm:spPr/>
      <dgm:t>
        <a:bodyPr/>
        <a:lstStyle/>
        <a:p>
          <a:endParaRPr lang="en-US"/>
        </a:p>
      </dgm:t>
    </dgm:pt>
    <dgm:pt modelId="{2B846749-6B7A-4B87-8BF0-08A25834A0D6}">
      <dgm:prSet/>
      <dgm:spPr/>
      <dgm:t>
        <a:bodyPr/>
        <a:lstStyle/>
        <a:p>
          <a:r>
            <a:rPr lang="en-US" dirty="0" smtClean="0"/>
            <a:t>Resources commitment from both partners</a:t>
          </a:r>
        </a:p>
      </dgm:t>
    </dgm:pt>
    <dgm:pt modelId="{45C9EF57-8729-4F71-B822-4C2E9E713855}" type="parTrans" cxnId="{972A8567-A7F3-40AE-903D-A636FFEBD091}">
      <dgm:prSet/>
      <dgm:spPr/>
      <dgm:t>
        <a:bodyPr/>
        <a:lstStyle/>
        <a:p>
          <a:endParaRPr lang="en-US"/>
        </a:p>
      </dgm:t>
    </dgm:pt>
    <dgm:pt modelId="{0A9825E2-C3E6-4E2C-8D3B-04E77EA13A44}" type="sibTrans" cxnId="{972A8567-A7F3-40AE-903D-A636FFEBD091}">
      <dgm:prSet/>
      <dgm:spPr/>
      <dgm:t>
        <a:bodyPr/>
        <a:lstStyle/>
        <a:p>
          <a:endParaRPr lang="en-US"/>
        </a:p>
      </dgm:t>
    </dgm:pt>
    <dgm:pt modelId="{7ACEFEF1-FE5F-4E61-800B-7179BEF3A20B}">
      <dgm:prSet phldrT="[Text]"/>
      <dgm:spPr/>
      <dgm:t>
        <a:bodyPr/>
        <a:lstStyle/>
        <a:p>
          <a:r>
            <a:rPr lang="en-US" dirty="0" smtClean="0"/>
            <a:t>Better clinical outcomes</a:t>
          </a:r>
          <a:endParaRPr lang="en-US" dirty="0"/>
        </a:p>
      </dgm:t>
    </dgm:pt>
    <dgm:pt modelId="{9D186ACC-ADAF-4730-B10C-226F2A31711B}" type="parTrans" cxnId="{E09D6942-33EC-43F6-87CB-F4AA02FBDAB8}">
      <dgm:prSet/>
      <dgm:spPr/>
      <dgm:t>
        <a:bodyPr/>
        <a:lstStyle/>
        <a:p>
          <a:endParaRPr lang="en-US"/>
        </a:p>
      </dgm:t>
    </dgm:pt>
    <dgm:pt modelId="{7FCAD4AF-9B62-457C-A91F-DFD07D33113E}" type="sibTrans" cxnId="{E09D6942-33EC-43F6-87CB-F4AA02FBDAB8}">
      <dgm:prSet/>
      <dgm:spPr/>
      <dgm:t>
        <a:bodyPr/>
        <a:lstStyle/>
        <a:p>
          <a:endParaRPr lang="en-US"/>
        </a:p>
      </dgm:t>
    </dgm:pt>
    <dgm:pt modelId="{54D4462E-B7EA-4A00-B711-35FD3A9FFBCD}">
      <dgm:prSet/>
      <dgm:spPr/>
      <dgm:t>
        <a:bodyPr/>
        <a:lstStyle/>
        <a:p>
          <a:r>
            <a:rPr lang="en-US" dirty="0" smtClean="0"/>
            <a:t>Health and Wellness Initiative with Peggy Swarbrick</a:t>
          </a:r>
        </a:p>
      </dgm:t>
    </dgm:pt>
    <dgm:pt modelId="{06F2B02C-5FF5-41A5-91E6-9DB4204C2E8C}" type="parTrans" cxnId="{AC145DB3-F11A-47D5-8C22-D9391304E6AC}">
      <dgm:prSet/>
      <dgm:spPr/>
      <dgm:t>
        <a:bodyPr/>
        <a:lstStyle/>
        <a:p>
          <a:endParaRPr lang="en-US"/>
        </a:p>
      </dgm:t>
    </dgm:pt>
    <dgm:pt modelId="{1A75FF27-7FA7-46C2-BB6F-D4A161F5A965}" type="sibTrans" cxnId="{AC145DB3-F11A-47D5-8C22-D9391304E6AC}">
      <dgm:prSet/>
      <dgm:spPr/>
      <dgm:t>
        <a:bodyPr/>
        <a:lstStyle/>
        <a:p>
          <a:endParaRPr lang="en-US"/>
        </a:p>
      </dgm:t>
    </dgm:pt>
    <dgm:pt modelId="{2A3014D5-4149-4F4D-B67A-4F1332DF2CD2}">
      <dgm:prSet/>
      <dgm:spPr/>
      <dgm:t>
        <a:bodyPr/>
        <a:lstStyle/>
        <a:p>
          <a:r>
            <a:rPr lang="en-US" dirty="0" smtClean="0"/>
            <a:t>Stop smoking focus</a:t>
          </a:r>
        </a:p>
      </dgm:t>
    </dgm:pt>
    <dgm:pt modelId="{4B031120-9FD6-42F8-BF00-63A2DA51318E}" type="parTrans" cxnId="{B88523E9-FAAD-4DF3-B085-1BB3320D0C9B}">
      <dgm:prSet/>
      <dgm:spPr/>
      <dgm:t>
        <a:bodyPr/>
        <a:lstStyle/>
        <a:p>
          <a:endParaRPr lang="en-US"/>
        </a:p>
      </dgm:t>
    </dgm:pt>
    <dgm:pt modelId="{FF7A5B33-3018-4004-AA19-70A5BFF94DE3}" type="sibTrans" cxnId="{B88523E9-FAAD-4DF3-B085-1BB3320D0C9B}">
      <dgm:prSet/>
      <dgm:spPr/>
      <dgm:t>
        <a:bodyPr/>
        <a:lstStyle/>
        <a:p>
          <a:endParaRPr lang="en-US"/>
        </a:p>
      </dgm:t>
    </dgm:pt>
    <dgm:pt modelId="{A84181D6-0AB4-43A2-ABEE-89B362A6A955}" type="pres">
      <dgm:prSet presAssocID="{6C8E5CB2-B06B-40EA-99DE-59ABE3D0FF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0E296-6DF9-45A8-A5D9-64F793BF4A1C}" type="pres">
      <dgm:prSet presAssocID="{7ACEFEF1-FE5F-4E61-800B-7179BEF3A20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99D5E-7E16-47DF-B79D-A65E181B92C3}" type="pres">
      <dgm:prSet presAssocID="{7FCAD4AF-9B62-457C-A91F-DFD07D33113E}" presName="sibTrans" presStyleCnt="0"/>
      <dgm:spPr/>
    </dgm:pt>
    <dgm:pt modelId="{41184B31-EBAB-41F6-88E8-B4732F5BBFC5}" type="pres">
      <dgm:prSet presAssocID="{267EEEE2-FE3A-43FB-A888-A978BFCCFE4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022FD-33E5-4854-9025-DA2D2A39592B}" type="pres">
      <dgm:prSet presAssocID="{B32488A5-0C40-42D2-AFE2-22FCC91EF9B5}" presName="sibTrans" presStyleCnt="0"/>
      <dgm:spPr/>
    </dgm:pt>
    <dgm:pt modelId="{FC947945-1C44-4520-9B5A-E66A87B5FE64}" type="pres">
      <dgm:prSet presAssocID="{D8AF6D02-116C-4A5F-925E-D6D9212493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0B29F-6FE8-462D-94E0-996D4405BC6F}" type="pres">
      <dgm:prSet presAssocID="{51ED2FE5-FD83-4289-944D-6A0479438C42}" presName="sibTrans" presStyleCnt="0"/>
      <dgm:spPr/>
    </dgm:pt>
    <dgm:pt modelId="{6F9F2006-593C-4EEE-936B-9AC130A14DCC}" type="pres">
      <dgm:prSet presAssocID="{05770786-D3E6-4C75-9D0A-6C9379A329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3CC03-6893-40F2-9980-95968C645CBC}" type="pres">
      <dgm:prSet presAssocID="{C00CFA92-201E-430E-ADA7-8C64982D3122}" presName="sibTrans" presStyleCnt="0"/>
      <dgm:spPr/>
    </dgm:pt>
    <dgm:pt modelId="{1426560B-B6E7-4AED-AE5B-05673FCE3936}" type="pres">
      <dgm:prSet presAssocID="{12D9E425-2B4C-4ABB-B036-E2BE85B2E73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B4509-211D-4A3B-9AC8-8C2E1031ACA9}" type="pres">
      <dgm:prSet presAssocID="{BF0A02CE-0D39-4CD4-9740-9B6E7BFF4896}" presName="sibTrans" presStyleCnt="0"/>
      <dgm:spPr/>
    </dgm:pt>
    <dgm:pt modelId="{538D023C-734E-49CD-B912-C4361E67F750}" type="pres">
      <dgm:prSet presAssocID="{09B7018E-EFC4-48E6-9FAB-8ED4A1E90F9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2772D-9164-4061-A720-AF7F73EF5205}" type="pres">
      <dgm:prSet presAssocID="{FFA1A099-EC63-4689-8C8D-93E35BE0484B}" presName="sibTrans" presStyleCnt="0"/>
      <dgm:spPr/>
    </dgm:pt>
    <dgm:pt modelId="{A7C6C8C2-9F1B-44E4-85EA-ED68B342F4B5}" type="pres">
      <dgm:prSet presAssocID="{2B846749-6B7A-4B87-8BF0-08A25834A0D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8CF90-7D11-4E10-BA08-51180B289492}" type="pres">
      <dgm:prSet presAssocID="{0A9825E2-C3E6-4E2C-8D3B-04E77EA13A44}" presName="sibTrans" presStyleCnt="0"/>
      <dgm:spPr/>
    </dgm:pt>
    <dgm:pt modelId="{0306B3D3-367B-4453-A070-AFF844F49500}" type="pres">
      <dgm:prSet presAssocID="{54D4462E-B7EA-4A00-B711-35FD3A9FFBC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566BE-EADB-453B-979D-685C7668B4E5}" type="pres">
      <dgm:prSet presAssocID="{1A75FF27-7FA7-46C2-BB6F-D4A161F5A965}" presName="sibTrans" presStyleCnt="0"/>
      <dgm:spPr/>
    </dgm:pt>
    <dgm:pt modelId="{722293BC-491B-4646-8718-5D97C65EC1F2}" type="pres">
      <dgm:prSet presAssocID="{2A3014D5-4149-4F4D-B67A-4F1332DF2CD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85E3CE-F65A-4309-BE28-AB4318E3A499}" srcId="{6C8E5CB2-B06B-40EA-99DE-59ABE3D0FF9B}" destId="{09B7018E-EFC4-48E6-9FAB-8ED4A1E90F9B}" srcOrd="5" destOrd="0" parTransId="{086D6CED-DB7B-4929-8ADC-F6FAAA66AD11}" sibTransId="{FFA1A099-EC63-4689-8C8D-93E35BE0484B}"/>
    <dgm:cxn modelId="{972A8567-A7F3-40AE-903D-A636FFEBD091}" srcId="{6C8E5CB2-B06B-40EA-99DE-59ABE3D0FF9B}" destId="{2B846749-6B7A-4B87-8BF0-08A25834A0D6}" srcOrd="6" destOrd="0" parTransId="{45C9EF57-8729-4F71-B822-4C2E9E713855}" sibTransId="{0A9825E2-C3E6-4E2C-8D3B-04E77EA13A44}"/>
    <dgm:cxn modelId="{B3D2BE47-A7B1-4DF1-8ABD-FB0D312B8809}" type="presOf" srcId="{6C8E5CB2-B06B-40EA-99DE-59ABE3D0FF9B}" destId="{A84181D6-0AB4-43A2-ABEE-89B362A6A955}" srcOrd="0" destOrd="0" presId="urn:microsoft.com/office/officeart/2005/8/layout/default"/>
    <dgm:cxn modelId="{A134E728-0A85-4D01-9207-FFA468438B77}" srcId="{6C8E5CB2-B06B-40EA-99DE-59ABE3D0FF9B}" destId="{267EEEE2-FE3A-43FB-A888-A978BFCCFE48}" srcOrd="1" destOrd="0" parTransId="{18FE2F97-DBCE-45D2-B39A-298781A19A75}" sibTransId="{B32488A5-0C40-42D2-AFE2-22FCC91EF9B5}"/>
    <dgm:cxn modelId="{8696B46E-A82A-43B7-B91F-EF14BDB33AF0}" type="presOf" srcId="{05770786-D3E6-4C75-9D0A-6C9379A329C4}" destId="{6F9F2006-593C-4EEE-936B-9AC130A14DCC}" srcOrd="0" destOrd="0" presId="urn:microsoft.com/office/officeart/2005/8/layout/default"/>
    <dgm:cxn modelId="{B11156F1-9B24-4437-95D0-5F0651D60225}" srcId="{6C8E5CB2-B06B-40EA-99DE-59ABE3D0FF9B}" destId="{12D9E425-2B4C-4ABB-B036-E2BE85B2E733}" srcOrd="4" destOrd="0" parTransId="{18B653BF-BCD1-469C-82D1-36D4C8B1B7AB}" sibTransId="{BF0A02CE-0D39-4CD4-9740-9B6E7BFF4896}"/>
    <dgm:cxn modelId="{843D6D34-583D-481A-958F-6D4AD9322631}" type="presOf" srcId="{2A3014D5-4149-4F4D-B67A-4F1332DF2CD2}" destId="{722293BC-491B-4646-8718-5D97C65EC1F2}" srcOrd="0" destOrd="0" presId="urn:microsoft.com/office/officeart/2005/8/layout/default"/>
    <dgm:cxn modelId="{029896C2-57C2-4504-9FC5-FCF600AACF01}" type="presOf" srcId="{12D9E425-2B4C-4ABB-B036-E2BE85B2E733}" destId="{1426560B-B6E7-4AED-AE5B-05673FCE3936}" srcOrd="0" destOrd="0" presId="urn:microsoft.com/office/officeart/2005/8/layout/default"/>
    <dgm:cxn modelId="{53E70D2B-B483-4610-BFCD-8F797E0B8E10}" type="presOf" srcId="{09B7018E-EFC4-48E6-9FAB-8ED4A1E90F9B}" destId="{538D023C-734E-49CD-B912-C4361E67F750}" srcOrd="0" destOrd="0" presId="urn:microsoft.com/office/officeart/2005/8/layout/default"/>
    <dgm:cxn modelId="{E09D6942-33EC-43F6-87CB-F4AA02FBDAB8}" srcId="{6C8E5CB2-B06B-40EA-99DE-59ABE3D0FF9B}" destId="{7ACEFEF1-FE5F-4E61-800B-7179BEF3A20B}" srcOrd="0" destOrd="0" parTransId="{9D186ACC-ADAF-4730-B10C-226F2A31711B}" sibTransId="{7FCAD4AF-9B62-457C-A91F-DFD07D33113E}"/>
    <dgm:cxn modelId="{3F95E5B2-E9EA-4E63-B57C-16D2544ED8EC}" type="presOf" srcId="{7ACEFEF1-FE5F-4E61-800B-7179BEF3A20B}" destId="{4560E296-6DF9-45A8-A5D9-64F793BF4A1C}" srcOrd="0" destOrd="0" presId="urn:microsoft.com/office/officeart/2005/8/layout/default"/>
    <dgm:cxn modelId="{AC145DB3-F11A-47D5-8C22-D9391304E6AC}" srcId="{6C8E5CB2-B06B-40EA-99DE-59ABE3D0FF9B}" destId="{54D4462E-B7EA-4A00-B711-35FD3A9FFBCD}" srcOrd="7" destOrd="0" parTransId="{06F2B02C-5FF5-41A5-91E6-9DB4204C2E8C}" sibTransId="{1A75FF27-7FA7-46C2-BB6F-D4A161F5A965}"/>
    <dgm:cxn modelId="{2A46C910-A4AF-4D91-9850-1FE0F1C6E17B}" type="presOf" srcId="{D8AF6D02-116C-4A5F-925E-D6D921249376}" destId="{FC947945-1C44-4520-9B5A-E66A87B5FE64}" srcOrd="0" destOrd="0" presId="urn:microsoft.com/office/officeart/2005/8/layout/default"/>
    <dgm:cxn modelId="{761E5275-7AC1-4A3C-9E5F-D96E70648339}" type="presOf" srcId="{2B846749-6B7A-4B87-8BF0-08A25834A0D6}" destId="{A7C6C8C2-9F1B-44E4-85EA-ED68B342F4B5}" srcOrd="0" destOrd="0" presId="urn:microsoft.com/office/officeart/2005/8/layout/default"/>
    <dgm:cxn modelId="{3089BC48-D1CA-4945-AAA1-B20E98F3EFB6}" srcId="{6C8E5CB2-B06B-40EA-99DE-59ABE3D0FF9B}" destId="{05770786-D3E6-4C75-9D0A-6C9379A329C4}" srcOrd="3" destOrd="0" parTransId="{2F707A35-4CEB-41FD-ADED-19DF3BF83EB5}" sibTransId="{C00CFA92-201E-430E-ADA7-8C64982D3122}"/>
    <dgm:cxn modelId="{66EB1780-A38E-4ED4-9AF8-8BE5BA6315C2}" type="presOf" srcId="{54D4462E-B7EA-4A00-B711-35FD3A9FFBCD}" destId="{0306B3D3-367B-4453-A070-AFF844F49500}" srcOrd="0" destOrd="0" presId="urn:microsoft.com/office/officeart/2005/8/layout/default"/>
    <dgm:cxn modelId="{0C215222-256C-4CF7-BF65-160342B7F15A}" type="presOf" srcId="{267EEEE2-FE3A-43FB-A888-A978BFCCFE48}" destId="{41184B31-EBAB-41F6-88E8-B4732F5BBFC5}" srcOrd="0" destOrd="0" presId="urn:microsoft.com/office/officeart/2005/8/layout/default"/>
    <dgm:cxn modelId="{1310E215-1ACA-48DB-8915-134198FF0239}" srcId="{6C8E5CB2-B06B-40EA-99DE-59ABE3D0FF9B}" destId="{D8AF6D02-116C-4A5F-925E-D6D921249376}" srcOrd="2" destOrd="0" parTransId="{494A732B-C475-4731-B873-28BA6BB6EFAA}" sibTransId="{51ED2FE5-FD83-4289-944D-6A0479438C42}"/>
    <dgm:cxn modelId="{B88523E9-FAAD-4DF3-B085-1BB3320D0C9B}" srcId="{6C8E5CB2-B06B-40EA-99DE-59ABE3D0FF9B}" destId="{2A3014D5-4149-4F4D-B67A-4F1332DF2CD2}" srcOrd="8" destOrd="0" parTransId="{4B031120-9FD6-42F8-BF00-63A2DA51318E}" sibTransId="{FF7A5B33-3018-4004-AA19-70A5BFF94DE3}"/>
    <dgm:cxn modelId="{6F81CA66-8BE5-47CA-9446-9EC9BF77566D}" type="presParOf" srcId="{A84181D6-0AB4-43A2-ABEE-89B362A6A955}" destId="{4560E296-6DF9-45A8-A5D9-64F793BF4A1C}" srcOrd="0" destOrd="0" presId="urn:microsoft.com/office/officeart/2005/8/layout/default"/>
    <dgm:cxn modelId="{88DC0476-C6A6-4BDC-A478-4B675D6D63FA}" type="presParOf" srcId="{A84181D6-0AB4-43A2-ABEE-89B362A6A955}" destId="{75E99D5E-7E16-47DF-B79D-A65E181B92C3}" srcOrd="1" destOrd="0" presId="urn:microsoft.com/office/officeart/2005/8/layout/default"/>
    <dgm:cxn modelId="{1724427D-344D-4D20-A9E6-E9043661E893}" type="presParOf" srcId="{A84181D6-0AB4-43A2-ABEE-89B362A6A955}" destId="{41184B31-EBAB-41F6-88E8-B4732F5BBFC5}" srcOrd="2" destOrd="0" presId="urn:microsoft.com/office/officeart/2005/8/layout/default"/>
    <dgm:cxn modelId="{C08831B2-8AEF-49C4-A179-FF27B26B4594}" type="presParOf" srcId="{A84181D6-0AB4-43A2-ABEE-89B362A6A955}" destId="{B39022FD-33E5-4854-9025-DA2D2A39592B}" srcOrd="3" destOrd="0" presId="urn:microsoft.com/office/officeart/2005/8/layout/default"/>
    <dgm:cxn modelId="{82D9E573-32A2-470A-9761-EF073ED058E4}" type="presParOf" srcId="{A84181D6-0AB4-43A2-ABEE-89B362A6A955}" destId="{FC947945-1C44-4520-9B5A-E66A87B5FE64}" srcOrd="4" destOrd="0" presId="urn:microsoft.com/office/officeart/2005/8/layout/default"/>
    <dgm:cxn modelId="{8EA2AC55-5970-4D71-8776-6ED400D82297}" type="presParOf" srcId="{A84181D6-0AB4-43A2-ABEE-89B362A6A955}" destId="{E2E0B29F-6FE8-462D-94E0-996D4405BC6F}" srcOrd="5" destOrd="0" presId="urn:microsoft.com/office/officeart/2005/8/layout/default"/>
    <dgm:cxn modelId="{D6F6CFC2-633A-4B0E-9B7F-8157390399FD}" type="presParOf" srcId="{A84181D6-0AB4-43A2-ABEE-89B362A6A955}" destId="{6F9F2006-593C-4EEE-936B-9AC130A14DCC}" srcOrd="6" destOrd="0" presId="urn:microsoft.com/office/officeart/2005/8/layout/default"/>
    <dgm:cxn modelId="{E7BF3379-0F08-4E96-A283-02A12B68849F}" type="presParOf" srcId="{A84181D6-0AB4-43A2-ABEE-89B362A6A955}" destId="{8483CC03-6893-40F2-9980-95968C645CBC}" srcOrd="7" destOrd="0" presId="urn:microsoft.com/office/officeart/2005/8/layout/default"/>
    <dgm:cxn modelId="{2279ED20-2F1E-446D-85DD-6929CDD0171F}" type="presParOf" srcId="{A84181D6-0AB4-43A2-ABEE-89B362A6A955}" destId="{1426560B-B6E7-4AED-AE5B-05673FCE3936}" srcOrd="8" destOrd="0" presId="urn:microsoft.com/office/officeart/2005/8/layout/default"/>
    <dgm:cxn modelId="{7FBC8F0C-1FD2-4966-B9EF-B424DB9BF39D}" type="presParOf" srcId="{A84181D6-0AB4-43A2-ABEE-89B362A6A955}" destId="{716B4509-211D-4A3B-9AC8-8C2E1031ACA9}" srcOrd="9" destOrd="0" presId="urn:microsoft.com/office/officeart/2005/8/layout/default"/>
    <dgm:cxn modelId="{8B1083C4-1E1A-438A-9200-2E47FECC216B}" type="presParOf" srcId="{A84181D6-0AB4-43A2-ABEE-89B362A6A955}" destId="{538D023C-734E-49CD-B912-C4361E67F750}" srcOrd="10" destOrd="0" presId="urn:microsoft.com/office/officeart/2005/8/layout/default"/>
    <dgm:cxn modelId="{CB600E8F-55D3-4320-8FEA-D58FBB053DEF}" type="presParOf" srcId="{A84181D6-0AB4-43A2-ABEE-89B362A6A955}" destId="{AB32772D-9164-4061-A720-AF7F73EF5205}" srcOrd="11" destOrd="0" presId="urn:microsoft.com/office/officeart/2005/8/layout/default"/>
    <dgm:cxn modelId="{D31E80AA-F726-4504-87D5-3080E2FFDA9E}" type="presParOf" srcId="{A84181D6-0AB4-43A2-ABEE-89B362A6A955}" destId="{A7C6C8C2-9F1B-44E4-85EA-ED68B342F4B5}" srcOrd="12" destOrd="0" presId="urn:microsoft.com/office/officeart/2005/8/layout/default"/>
    <dgm:cxn modelId="{6B42AEE1-0BD5-4812-AA84-4C86EF6115CE}" type="presParOf" srcId="{A84181D6-0AB4-43A2-ABEE-89B362A6A955}" destId="{2768CF90-7D11-4E10-BA08-51180B289492}" srcOrd="13" destOrd="0" presId="urn:microsoft.com/office/officeart/2005/8/layout/default"/>
    <dgm:cxn modelId="{02F95034-5252-4A33-A43C-AC01DF6F96CE}" type="presParOf" srcId="{A84181D6-0AB4-43A2-ABEE-89B362A6A955}" destId="{0306B3D3-367B-4453-A070-AFF844F49500}" srcOrd="14" destOrd="0" presId="urn:microsoft.com/office/officeart/2005/8/layout/default"/>
    <dgm:cxn modelId="{32BC437F-E8D5-4DBF-91AE-BE2CA20925FB}" type="presParOf" srcId="{A84181D6-0AB4-43A2-ABEE-89B362A6A955}" destId="{883566BE-EADB-453B-979D-685C7668B4E5}" srcOrd="15" destOrd="0" presId="urn:microsoft.com/office/officeart/2005/8/layout/default"/>
    <dgm:cxn modelId="{D53F3A08-461A-4B5D-80BD-8C087BC864C4}" type="presParOf" srcId="{A84181D6-0AB4-43A2-ABEE-89B362A6A955}" destId="{722293BC-491B-4646-8718-5D97C65EC1F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8E5CB2-B06B-40EA-99DE-59ABE3D0FF9B}" type="doc">
      <dgm:prSet loTypeId="urn:microsoft.com/office/officeart/2005/8/layout/defaul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2D9E425-2B4C-4ABB-B036-E2BE85B2E733}">
      <dgm:prSet/>
      <dgm:spPr/>
      <dgm:t>
        <a:bodyPr/>
        <a:lstStyle/>
        <a:p>
          <a:r>
            <a:rPr lang="en-US" dirty="0" smtClean="0"/>
            <a:t>No show rates inherent in population focus</a:t>
          </a:r>
        </a:p>
      </dgm:t>
    </dgm:pt>
    <dgm:pt modelId="{18B653BF-BCD1-469C-82D1-36D4C8B1B7AB}" type="parTrans" cxnId="{B11156F1-9B24-4437-95D0-5F0651D60225}">
      <dgm:prSet/>
      <dgm:spPr/>
      <dgm:t>
        <a:bodyPr/>
        <a:lstStyle/>
        <a:p>
          <a:endParaRPr lang="en-US"/>
        </a:p>
      </dgm:t>
    </dgm:pt>
    <dgm:pt modelId="{BF0A02CE-0D39-4CD4-9740-9B6E7BFF4896}" type="sibTrans" cxnId="{B11156F1-9B24-4437-95D0-5F0651D60225}">
      <dgm:prSet/>
      <dgm:spPr/>
      <dgm:t>
        <a:bodyPr/>
        <a:lstStyle/>
        <a:p>
          <a:endParaRPr lang="en-US"/>
        </a:p>
      </dgm:t>
    </dgm:pt>
    <dgm:pt modelId="{7ACEFEF1-FE5F-4E61-800B-7179BEF3A20B}">
      <dgm:prSet phldrT="[Text]"/>
      <dgm:spPr/>
      <dgm:t>
        <a:bodyPr/>
        <a:lstStyle/>
        <a:p>
          <a:r>
            <a:rPr lang="en-US" dirty="0" smtClean="0"/>
            <a:t>Transition to Medicaid Managed Care </a:t>
          </a:r>
          <a:endParaRPr lang="en-US" dirty="0"/>
        </a:p>
      </dgm:t>
    </dgm:pt>
    <dgm:pt modelId="{9D186ACC-ADAF-4730-B10C-226F2A31711B}" type="parTrans" cxnId="{E09D6942-33EC-43F6-87CB-F4AA02FBDAB8}">
      <dgm:prSet/>
      <dgm:spPr/>
      <dgm:t>
        <a:bodyPr/>
        <a:lstStyle/>
        <a:p>
          <a:endParaRPr lang="en-US"/>
        </a:p>
      </dgm:t>
    </dgm:pt>
    <dgm:pt modelId="{7FCAD4AF-9B62-457C-A91F-DFD07D33113E}" type="sibTrans" cxnId="{E09D6942-33EC-43F6-87CB-F4AA02FBDAB8}">
      <dgm:prSet/>
      <dgm:spPr/>
      <dgm:t>
        <a:bodyPr/>
        <a:lstStyle/>
        <a:p>
          <a:endParaRPr lang="en-US"/>
        </a:p>
      </dgm:t>
    </dgm:pt>
    <dgm:pt modelId="{4BBB792B-62A7-4643-80E2-DEB5ADB00828}">
      <dgm:prSet/>
      <dgm:spPr/>
      <dgm:t>
        <a:bodyPr/>
        <a:lstStyle/>
        <a:p>
          <a:r>
            <a:rPr lang="en-US" dirty="0" smtClean="0"/>
            <a:t>Gap between UI Health and Thresholds plans</a:t>
          </a:r>
        </a:p>
      </dgm:t>
    </dgm:pt>
    <dgm:pt modelId="{AFE97476-F487-44BD-8BD8-A41084E23E56}" type="parTrans" cxnId="{350FCDA3-F02C-466C-8594-0045505A6017}">
      <dgm:prSet/>
      <dgm:spPr/>
      <dgm:t>
        <a:bodyPr/>
        <a:lstStyle/>
        <a:p>
          <a:endParaRPr lang="en-US"/>
        </a:p>
      </dgm:t>
    </dgm:pt>
    <dgm:pt modelId="{8A5B6826-729F-44A9-9913-B345E94078BC}" type="sibTrans" cxnId="{350FCDA3-F02C-466C-8594-0045505A6017}">
      <dgm:prSet/>
      <dgm:spPr/>
      <dgm:t>
        <a:bodyPr/>
        <a:lstStyle/>
        <a:p>
          <a:endParaRPr lang="en-US"/>
        </a:p>
      </dgm:t>
    </dgm:pt>
    <dgm:pt modelId="{E81CB25C-B5A6-4119-AD10-8B1CA1F048F1}">
      <dgm:prSet/>
      <dgm:spPr/>
      <dgm:t>
        <a:bodyPr/>
        <a:lstStyle/>
        <a:p>
          <a:r>
            <a:rPr lang="en-US" dirty="0" smtClean="0"/>
            <a:t>Insurance plan restrictions in Nurse Practitioner panels</a:t>
          </a:r>
        </a:p>
      </dgm:t>
    </dgm:pt>
    <dgm:pt modelId="{947DB211-536E-4ABF-AB61-0CF098A1A4EB}" type="parTrans" cxnId="{D60E1A1E-3C47-4414-85F5-85114A4E38C9}">
      <dgm:prSet/>
      <dgm:spPr/>
      <dgm:t>
        <a:bodyPr/>
        <a:lstStyle/>
        <a:p>
          <a:endParaRPr lang="en-US"/>
        </a:p>
      </dgm:t>
    </dgm:pt>
    <dgm:pt modelId="{677BE8C0-C27F-4591-84CE-15AD5CEF13BF}" type="sibTrans" cxnId="{D60E1A1E-3C47-4414-85F5-85114A4E38C9}">
      <dgm:prSet/>
      <dgm:spPr/>
      <dgm:t>
        <a:bodyPr/>
        <a:lstStyle/>
        <a:p>
          <a:endParaRPr lang="en-US"/>
        </a:p>
      </dgm:t>
    </dgm:pt>
    <dgm:pt modelId="{074AB13F-154B-4AA9-94CA-16BE177990BF}">
      <dgm:prSet/>
      <dgm:spPr/>
      <dgm:t>
        <a:bodyPr/>
        <a:lstStyle/>
        <a:p>
          <a:r>
            <a:rPr lang="en-US" dirty="0" smtClean="0"/>
            <a:t>Cost of data-sharing and effort </a:t>
          </a:r>
          <a:r>
            <a:rPr lang="en-US" smtClean="0"/>
            <a:t>to integrate </a:t>
          </a:r>
          <a:r>
            <a:rPr lang="en-US" dirty="0" smtClean="0"/>
            <a:t>records  </a:t>
          </a:r>
        </a:p>
      </dgm:t>
    </dgm:pt>
    <dgm:pt modelId="{221D44D9-FF44-4555-A9DB-660A8218D358}" type="parTrans" cxnId="{641CFFF2-7C4E-4A13-A606-96C47A6FDADD}">
      <dgm:prSet/>
      <dgm:spPr/>
      <dgm:t>
        <a:bodyPr/>
        <a:lstStyle/>
        <a:p>
          <a:endParaRPr lang="en-US"/>
        </a:p>
      </dgm:t>
    </dgm:pt>
    <dgm:pt modelId="{2D567EF5-6ECD-4F7F-84A2-7554A87DD344}" type="sibTrans" cxnId="{641CFFF2-7C4E-4A13-A606-96C47A6FDADD}">
      <dgm:prSet/>
      <dgm:spPr/>
      <dgm:t>
        <a:bodyPr/>
        <a:lstStyle/>
        <a:p>
          <a:endParaRPr lang="en-US"/>
        </a:p>
      </dgm:t>
    </dgm:pt>
    <dgm:pt modelId="{A84181D6-0AB4-43A2-ABEE-89B362A6A955}" type="pres">
      <dgm:prSet presAssocID="{6C8E5CB2-B06B-40EA-99DE-59ABE3D0FF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0E296-6DF9-45A8-A5D9-64F793BF4A1C}" type="pres">
      <dgm:prSet presAssocID="{7ACEFEF1-FE5F-4E61-800B-7179BEF3A20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99D5E-7E16-47DF-B79D-A65E181B92C3}" type="pres">
      <dgm:prSet presAssocID="{7FCAD4AF-9B62-457C-A91F-DFD07D33113E}" presName="sibTrans" presStyleCnt="0"/>
      <dgm:spPr/>
    </dgm:pt>
    <dgm:pt modelId="{5A670E1A-B1C0-4943-9C69-4F80F65CDFF1}" type="pres">
      <dgm:prSet presAssocID="{E81CB25C-B5A6-4119-AD10-8B1CA1F048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5E32F-2812-4877-B76F-F35FF97BB981}" type="pres">
      <dgm:prSet presAssocID="{677BE8C0-C27F-4591-84CE-15AD5CEF13BF}" presName="sibTrans" presStyleCnt="0"/>
      <dgm:spPr/>
    </dgm:pt>
    <dgm:pt modelId="{7D26BEC6-34C6-4A97-BEB1-F7ADE827FD0D}" type="pres">
      <dgm:prSet presAssocID="{074AB13F-154B-4AA9-94CA-16BE177990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7587B-46D6-43E2-9B23-85D58D1ECED1}" type="pres">
      <dgm:prSet presAssocID="{2D567EF5-6ECD-4F7F-84A2-7554A87DD344}" presName="sibTrans" presStyleCnt="0"/>
      <dgm:spPr/>
    </dgm:pt>
    <dgm:pt modelId="{DE6C046C-B99E-475D-BE89-89B921D1C6B8}" type="pres">
      <dgm:prSet presAssocID="{4BBB792B-62A7-4643-80E2-DEB5ADB00828}" presName="node" presStyleLbl="node1" presStyleIdx="3" presStyleCnt="5" custLinFactNeighborX="-2602" custLinFactNeighborY="-3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CA583-97F2-4C86-9BC7-6948B0C3EC64}" type="pres">
      <dgm:prSet presAssocID="{8A5B6826-729F-44A9-9913-B345E94078BC}" presName="sibTrans" presStyleCnt="0"/>
      <dgm:spPr/>
    </dgm:pt>
    <dgm:pt modelId="{1426560B-B6E7-4AED-AE5B-05673FCE3936}" type="pres">
      <dgm:prSet presAssocID="{12D9E425-2B4C-4ABB-B036-E2BE85B2E7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950EE3-6EE7-47D3-BEA7-49CF763FD179}" type="presOf" srcId="{4BBB792B-62A7-4643-80E2-DEB5ADB00828}" destId="{DE6C046C-B99E-475D-BE89-89B921D1C6B8}" srcOrd="0" destOrd="0" presId="urn:microsoft.com/office/officeart/2005/8/layout/default"/>
    <dgm:cxn modelId="{20D0C82F-5DEA-447C-9F13-59C7A0140227}" type="presOf" srcId="{E81CB25C-B5A6-4119-AD10-8B1CA1F048F1}" destId="{5A670E1A-B1C0-4943-9C69-4F80F65CDFF1}" srcOrd="0" destOrd="0" presId="urn:microsoft.com/office/officeart/2005/8/layout/default"/>
    <dgm:cxn modelId="{B11156F1-9B24-4437-95D0-5F0651D60225}" srcId="{6C8E5CB2-B06B-40EA-99DE-59ABE3D0FF9B}" destId="{12D9E425-2B4C-4ABB-B036-E2BE85B2E733}" srcOrd="4" destOrd="0" parTransId="{18B653BF-BCD1-469C-82D1-36D4C8B1B7AB}" sibTransId="{BF0A02CE-0D39-4CD4-9740-9B6E7BFF4896}"/>
    <dgm:cxn modelId="{B7B3778B-DFC6-4FD2-AFB1-C36DBC79BB77}" type="presOf" srcId="{7ACEFEF1-FE5F-4E61-800B-7179BEF3A20B}" destId="{4560E296-6DF9-45A8-A5D9-64F793BF4A1C}" srcOrd="0" destOrd="0" presId="urn:microsoft.com/office/officeart/2005/8/layout/default"/>
    <dgm:cxn modelId="{070BE8C4-15CD-4F63-9985-E467950AABF1}" type="presOf" srcId="{6C8E5CB2-B06B-40EA-99DE-59ABE3D0FF9B}" destId="{A84181D6-0AB4-43A2-ABEE-89B362A6A955}" srcOrd="0" destOrd="0" presId="urn:microsoft.com/office/officeart/2005/8/layout/default"/>
    <dgm:cxn modelId="{E09D6942-33EC-43F6-87CB-F4AA02FBDAB8}" srcId="{6C8E5CB2-B06B-40EA-99DE-59ABE3D0FF9B}" destId="{7ACEFEF1-FE5F-4E61-800B-7179BEF3A20B}" srcOrd="0" destOrd="0" parTransId="{9D186ACC-ADAF-4730-B10C-226F2A31711B}" sibTransId="{7FCAD4AF-9B62-457C-A91F-DFD07D33113E}"/>
    <dgm:cxn modelId="{641CFFF2-7C4E-4A13-A606-96C47A6FDADD}" srcId="{6C8E5CB2-B06B-40EA-99DE-59ABE3D0FF9B}" destId="{074AB13F-154B-4AA9-94CA-16BE177990BF}" srcOrd="2" destOrd="0" parTransId="{221D44D9-FF44-4555-A9DB-660A8218D358}" sibTransId="{2D567EF5-6ECD-4F7F-84A2-7554A87DD344}"/>
    <dgm:cxn modelId="{350FCDA3-F02C-466C-8594-0045505A6017}" srcId="{6C8E5CB2-B06B-40EA-99DE-59ABE3D0FF9B}" destId="{4BBB792B-62A7-4643-80E2-DEB5ADB00828}" srcOrd="3" destOrd="0" parTransId="{AFE97476-F487-44BD-8BD8-A41084E23E56}" sibTransId="{8A5B6826-729F-44A9-9913-B345E94078BC}"/>
    <dgm:cxn modelId="{F29DCF50-E591-494E-B842-3643E58F3F32}" type="presOf" srcId="{12D9E425-2B4C-4ABB-B036-E2BE85B2E733}" destId="{1426560B-B6E7-4AED-AE5B-05673FCE3936}" srcOrd="0" destOrd="0" presId="urn:microsoft.com/office/officeart/2005/8/layout/default"/>
    <dgm:cxn modelId="{7961FAD9-F36F-4B15-ACB7-4ACE40A9B3E4}" type="presOf" srcId="{074AB13F-154B-4AA9-94CA-16BE177990BF}" destId="{7D26BEC6-34C6-4A97-BEB1-F7ADE827FD0D}" srcOrd="0" destOrd="0" presId="urn:microsoft.com/office/officeart/2005/8/layout/default"/>
    <dgm:cxn modelId="{D60E1A1E-3C47-4414-85F5-85114A4E38C9}" srcId="{6C8E5CB2-B06B-40EA-99DE-59ABE3D0FF9B}" destId="{E81CB25C-B5A6-4119-AD10-8B1CA1F048F1}" srcOrd="1" destOrd="0" parTransId="{947DB211-536E-4ABF-AB61-0CF098A1A4EB}" sibTransId="{677BE8C0-C27F-4591-84CE-15AD5CEF13BF}"/>
    <dgm:cxn modelId="{35290F40-F00F-42CE-8ACF-26A7438728FA}" type="presParOf" srcId="{A84181D6-0AB4-43A2-ABEE-89B362A6A955}" destId="{4560E296-6DF9-45A8-A5D9-64F793BF4A1C}" srcOrd="0" destOrd="0" presId="urn:microsoft.com/office/officeart/2005/8/layout/default"/>
    <dgm:cxn modelId="{266F5868-4E47-4205-906A-8F4D307EA1B0}" type="presParOf" srcId="{A84181D6-0AB4-43A2-ABEE-89B362A6A955}" destId="{75E99D5E-7E16-47DF-B79D-A65E181B92C3}" srcOrd="1" destOrd="0" presId="urn:microsoft.com/office/officeart/2005/8/layout/default"/>
    <dgm:cxn modelId="{341E2C09-DF1E-4173-B035-20BD6C9F7ADB}" type="presParOf" srcId="{A84181D6-0AB4-43A2-ABEE-89B362A6A955}" destId="{5A670E1A-B1C0-4943-9C69-4F80F65CDFF1}" srcOrd="2" destOrd="0" presId="urn:microsoft.com/office/officeart/2005/8/layout/default"/>
    <dgm:cxn modelId="{B91E4408-DB5B-4983-9C0C-FAF00A7DD76F}" type="presParOf" srcId="{A84181D6-0AB4-43A2-ABEE-89B362A6A955}" destId="{2075E32F-2812-4877-B76F-F35FF97BB981}" srcOrd="3" destOrd="0" presId="urn:microsoft.com/office/officeart/2005/8/layout/default"/>
    <dgm:cxn modelId="{89B909BA-81A1-4691-A0C1-45A94392A5D8}" type="presParOf" srcId="{A84181D6-0AB4-43A2-ABEE-89B362A6A955}" destId="{7D26BEC6-34C6-4A97-BEB1-F7ADE827FD0D}" srcOrd="4" destOrd="0" presId="urn:microsoft.com/office/officeart/2005/8/layout/default"/>
    <dgm:cxn modelId="{9819DC0E-8D63-4C17-B380-7D1BC9EE74BE}" type="presParOf" srcId="{A84181D6-0AB4-43A2-ABEE-89B362A6A955}" destId="{1F17587B-46D6-43E2-9B23-85D58D1ECED1}" srcOrd="5" destOrd="0" presId="urn:microsoft.com/office/officeart/2005/8/layout/default"/>
    <dgm:cxn modelId="{AAE8C22F-1259-4D58-B9D2-035D08835772}" type="presParOf" srcId="{A84181D6-0AB4-43A2-ABEE-89B362A6A955}" destId="{DE6C046C-B99E-475D-BE89-89B921D1C6B8}" srcOrd="6" destOrd="0" presId="urn:microsoft.com/office/officeart/2005/8/layout/default"/>
    <dgm:cxn modelId="{373ADE8C-AEB3-473A-9934-FAAB0C8AAED4}" type="presParOf" srcId="{A84181D6-0AB4-43A2-ABEE-89B362A6A955}" destId="{7C9CA583-97F2-4C86-9BC7-6948B0C3EC64}" srcOrd="7" destOrd="0" presId="urn:microsoft.com/office/officeart/2005/8/layout/default"/>
    <dgm:cxn modelId="{5FDA34B3-3353-4EE2-8672-98E464167ACB}" type="presParOf" srcId="{A84181D6-0AB4-43A2-ABEE-89B362A6A955}" destId="{1426560B-B6E7-4AED-AE5B-05673FCE393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8B631-03FE-4B33-B74A-9996A809E2B2}">
      <dsp:nvSpPr>
        <dsp:cNvPr id="0" name=""/>
        <dsp:cNvSpPr/>
      </dsp:nvSpPr>
      <dsp:spPr>
        <a:xfrm>
          <a:off x="-5125943" y="-785543"/>
          <a:ext cx="6106804" cy="610680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rgbClr val="00516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99B2C-705A-4CFE-AF7C-22099E4AFC24}">
      <dsp:nvSpPr>
        <dsp:cNvPr id="0" name=""/>
        <dsp:cNvSpPr/>
      </dsp:nvSpPr>
      <dsp:spPr>
        <a:xfrm>
          <a:off x="318180" y="206193"/>
          <a:ext cx="5867067" cy="412206"/>
        </a:xfrm>
        <a:prstGeom prst="rect">
          <a:avLst/>
        </a:prstGeom>
        <a:solidFill>
          <a:srgbClr val="00516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8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Established</a:t>
          </a:r>
          <a:endParaRPr lang="en-US" sz="16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318180" y="206193"/>
        <a:ext cx="5867067" cy="412206"/>
      </dsp:txXfrm>
    </dsp:sp>
    <dsp:sp modelId="{F88F6317-EF26-482E-BF86-327AFCC48183}">
      <dsp:nvSpPr>
        <dsp:cNvPr id="0" name=""/>
        <dsp:cNvSpPr/>
      </dsp:nvSpPr>
      <dsp:spPr>
        <a:xfrm>
          <a:off x="60551" y="154667"/>
          <a:ext cx="515257" cy="51525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16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DE3F2-4DB8-4AA1-8DFF-C4E35CC864C4}">
      <dsp:nvSpPr>
        <dsp:cNvPr id="0" name=""/>
        <dsp:cNvSpPr/>
      </dsp:nvSpPr>
      <dsp:spPr>
        <a:xfrm>
          <a:off x="691470" y="824865"/>
          <a:ext cx="5493777" cy="412206"/>
        </a:xfrm>
        <a:prstGeom prst="rect">
          <a:avLst/>
        </a:prstGeom>
        <a:solidFill>
          <a:srgbClr val="009BD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8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Comprehensive Approach: Housing, Employment, Recovery</a:t>
          </a:r>
          <a:endParaRPr lang="en-US" sz="16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691470" y="824865"/>
        <a:ext cx="5493777" cy="412206"/>
      </dsp:txXfrm>
    </dsp:sp>
    <dsp:sp modelId="{05A7E2F1-5FC9-49E5-948F-BF853BF910B0}">
      <dsp:nvSpPr>
        <dsp:cNvPr id="0" name=""/>
        <dsp:cNvSpPr/>
      </dsp:nvSpPr>
      <dsp:spPr>
        <a:xfrm>
          <a:off x="433841" y="773339"/>
          <a:ext cx="515257" cy="51525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BD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AE397-43C5-442E-97DA-5E888BF48F8D}">
      <dsp:nvSpPr>
        <dsp:cNvPr id="0" name=""/>
        <dsp:cNvSpPr/>
      </dsp:nvSpPr>
      <dsp:spPr>
        <a:xfrm>
          <a:off x="896031" y="1443084"/>
          <a:ext cx="5289217" cy="412206"/>
        </a:xfrm>
        <a:prstGeom prst="rect">
          <a:avLst/>
        </a:prstGeom>
        <a:solidFill>
          <a:srgbClr val="7C984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8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Served annually</a:t>
          </a:r>
          <a:endParaRPr lang="en-US" sz="16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896031" y="1443084"/>
        <a:ext cx="5289217" cy="412206"/>
      </dsp:txXfrm>
    </dsp:sp>
    <dsp:sp modelId="{F779EBDF-BF2A-4607-A949-A6CB0799E5FA}">
      <dsp:nvSpPr>
        <dsp:cNvPr id="0" name=""/>
        <dsp:cNvSpPr/>
      </dsp:nvSpPr>
      <dsp:spPr>
        <a:xfrm>
          <a:off x="638402" y="1391558"/>
          <a:ext cx="515257" cy="51525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C984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A0889-BB20-499D-818F-79EB357A1899}">
      <dsp:nvSpPr>
        <dsp:cNvPr id="0" name=""/>
        <dsp:cNvSpPr/>
      </dsp:nvSpPr>
      <dsp:spPr>
        <a:xfrm>
          <a:off x="961345" y="2061755"/>
          <a:ext cx="5223902" cy="412206"/>
        </a:xfrm>
        <a:prstGeom prst="rect">
          <a:avLst/>
        </a:prstGeom>
        <a:solidFill>
          <a:srgbClr val="C2AD8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8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Million budget</a:t>
          </a:r>
          <a:endParaRPr lang="en-US" sz="16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961345" y="2061755"/>
        <a:ext cx="5223902" cy="412206"/>
      </dsp:txXfrm>
    </dsp:sp>
    <dsp:sp modelId="{98951591-9E44-48F3-9083-9007173B46A3}">
      <dsp:nvSpPr>
        <dsp:cNvPr id="0" name=""/>
        <dsp:cNvSpPr/>
      </dsp:nvSpPr>
      <dsp:spPr>
        <a:xfrm>
          <a:off x="703716" y="2010230"/>
          <a:ext cx="515257" cy="51525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2AD8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F9D38-9F96-4180-8BA6-3FA5D40523DD}">
      <dsp:nvSpPr>
        <dsp:cNvPr id="0" name=""/>
        <dsp:cNvSpPr/>
      </dsp:nvSpPr>
      <dsp:spPr>
        <a:xfrm>
          <a:off x="896031" y="2680427"/>
          <a:ext cx="5289217" cy="412206"/>
        </a:xfrm>
        <a:prstGeom prst="rect">
          <a:avLst/>
        </a:prstGeom>
        <a:solidFill>
          <a:srgbClr val="007AB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8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Staff</a:t>
          </a:r>
          <a:endParaRPr lang="en-US" sz="16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896031" y="2680427"/>
        <a:ext cx="5289217" cy="412206"/>
      </dsp:txXfrm>
    </dsp:sp>
    <dsp:sp modelId="{B5222FF6-2445-4B7E-8CCB-332D675E2301}">
      <dsp:nvSpPr>
        <dsp:cNvPr id="0" name=""/>
        <dsp:cNvSpPr/>
      </dsp:nvSpPr>
      <dsp:spPr>
        <a:xfrm>
          <a:off x="638402" y="2628902"/>
          <a:ext cx="515257" cy="51525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7AB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6011D-1D44-436F-8A30-30A610407DB0}">
      <dsp:nvSpPr>
        <dsp:cNvPr id="0" name=""/>
        <dsp:cNvSpPr/>
      </dsp:nvSpPr>
      <dsp:spPr>
        <a:xfrm>
          <a:off x="691470" y="3298646"/>
          <a:ext cx="5493777" cy="412206"/>
        </a:xfrm>
        <a:prstGeom prst="rect">
          <a:avLst/>
        </a:prstGeom>
        <a:solidFill>
          <a:srgbClr val="00516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8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Services Delivered in Community</a:t>
          </a:r>
          <a:endParaRPr lang="en-US" sz="16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691470" y="3298646"/>
        <a:ext cx="5493777" cy="412206"/>
      </dsp:txXfrm>
    </dsp:sp>
    <dsp:sp modelId="{1461A1E7-A093-4A5E-AABB-A961FDD5F673}">
      <dsp:nvSpPr>
        <dsp:cNvPr id="0" name=""/>
        <dsp:cNvSpPr/>
      </dsp:nvSpPr>
      <dsp:spPr>
        <a:xfrm>
          <a:off x="433841" y="3247120"/>
          <a:ext cx="515257" cy="51525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16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A1647-32AE-4666-AD7E-025EBE460AFD}">
      <dsp:nvSpPr>
        <dsp:cNvPr id="0" name=""/>
        <dsp:cNvSpPr/>
      </dsp:nvSpPr>
      <dsp:spPr>
        <a:xfrm>
          <a:off x="318180" y="3917318"/>
          <a:ext cx="5867067" cy="412206"/>
        </a:xfrm>
        <a:prstGeom prst="rect">
          <a:avLst/>
        </a:prstGeom>
        <a:solidFill>
          <a:srgbClr val="009BD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8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Units of Housing Managed by Thresholds</a:t>
          </a:r>
          <a:endParaRPr lang="en-US" sz="16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318180" y="3917318"/>
        <a:ext cx="5867067" cy="412206"/>
      </dsp:txXfrm>
    </dsp:sp>
    <dsp:sp modelId="{8C826AC8-8EE9-4FB0-B465-E83FF6F32578}">
      <dsp:nvSpPr>
        <dsp:cNvPr id="0" name=""/>
        <dsp:cNvSpPr/>
      </dsp:nvSpPr>
      <dsp:spPr>
        <a:xfrm>
          <a:off x="60551" y="3865792"/>
          <a:ext cx="515257" cy="51525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9BD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12114" cy="46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465" tIns="26732" rIns="53465" bIns="26732" numCol="1" anchor="t" anchorCtr="0" compatLnSpc="1">
            <a:prstTxWarp prst="textNoShape">
              <a:avLst/>
            </a:prstTxWarp>
          </a:bodyPr>
          <a:lstStyle>
            <a:lvl1pPr defTabSz="534988">
              <a:defRPr sz="7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409" y="2"/>
            <a:ext cx="3012114" cy="46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465" tIns="26732" rIns="53465" bIns="26732" numCol="1" anchor="t" anchorCtr="0" compatLnSpc="1">
            <a:prstTxWarp prst="textNoShape">
              <a:avLst/>
            </a:prstTxWarp>
          </a:bodyPr>
          <a:lstStyle>
            <a:lvl1pPr algn="r" defTabSz="534988">
              <a:defRPr sz="7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968"/>
            <a:ext cx="3012114" cy="46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465" tIns="26732" rIns="53465" bIns="26732" numCol="1" anchor="b" anchorCtr="0" compatLnSpc="1">
            <a:prstTxWarp prst="textNoShape">
              <a:avLst/>
            </a:prstTxWarp>
          </a:bodyPr>
          <a:lstStyle>
            <a:lvl1pPr defTabSz="534988">
              <a:defRPr sz="7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409" y="8772968"/>
            <a:ext cx="3012114" cy="46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465" tIns="26732" rIns="53465" bIns="26732" numCol="1" anchor="b" anchorCtr="0" compatLnSpc="1">
            <a:prstTxWarp prst="textNoShape">
              <a:avLst/>
            </a:prstTxWarp>
          </a:bodyPr>
          <a:lstStyle>
            <a:lvl1pPr algn="r" defTabSz="534988">
              <a:defRPr sz="700"/>
            </a:lvl1pPr>
          </a:lstStyle>
          <a:p>
            <a:fld id="{B2BA0C9E-D04F-4489-BDDC-A7F0721A68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5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12114" cy="46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409" y="2"/>
            <a:ext cx="3012114" cy="46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386" y="4386484"/>
            <a:ext cx="5561303" cy="41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968"/>
            <a:ext cx="3012114" cy="46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409" y="8772968"/>
            <a:ext cx="3012114" cy="46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B1D392-4269-4216-950E-24BB6871B6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74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EF4AE-5BC8-44F2-921C-5A2267982C9A}" type="slidenum">
              <a:rPr lang="en-US"/>
              <a:pPr/>
              <a:t>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79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08AA2-25AE-49D8-99A7-BDA01DCD9694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0403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1D392-4269-4216-950E-24BB6871B6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94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time of entry, Thresholds members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100% disabled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90% unemployed, average income $9,869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49% justice system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87% high school education or 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5033A-0BE6-4A33-B44A-D7A31FCC027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63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1D392-4269-4216-950E-24BB6871B6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0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1D392-4269-4216-950E-24BB6871B6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4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1D392-4269-4216-950E-24BB6871B6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EF2919-81B6-4D2E-87D5-8C062FB928C6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614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1D392-4269-4216-950E-24BB6871B6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98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1D392-4269-4216-950E-24BB6871B6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0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1D392-4269-4216-950E-24BB6871B6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4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is psych-driving our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1D392-4269-4216-950E-24BB6871B6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0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B1A595-025A-4C0C-9C9B-902154D1B45D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353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1141413"/>
            <a:ext cx="9144000" cy="5716587"/>
          </a:xfrm>
          <a:prstGeom prst="rect">
            <a:avLst/>
          </a:prstGeom>
          <a:solidFill>
            <a:srgbClr val="EBEDE8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 i="1"/>
            </a:lvl1pPr>
          </a:lstStyle>
          <a:p>
            <a:r>
              <a:rPr lang="en-US"/>
              <a:t>Subtitle here, Arial Bold Italic, 24pt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A91007-EA12-4151-A182-5546DE3983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>
            <a:lvl1pPr algn="ctr">
              <a:defRPr sz="4000">
                <a:solidFill>
                  <a:srgbClr val="E31A22"/>
                </a:solidFill>
              </a:defRPr>
            </a:lvl1pPr>
          </a:lstStyle>
          <a:p>
            <a:r>
              <a:rPr lang="en-US"/>
              <a:t>Title, Arial Black, 40pt</a:t>
            </a:r>
            <a:br>
              <a:rPr lang="en-US"/>
            </a:br>
            <a:r>
              <a:rPr lang="en-US"/>
              <a:t>Title Line 2</a:t>
            </a:r>
            <a:br>
              <a:rPr lang="en-US"/>
            </a:br>
            <a:r>
              <a:rPr lang="en-US"/>
              <a:t>Title Line 3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 rot="16200000">
            <a:off x="4001293" y="-4001293"/>
            <a:ext cx="1141413" cy="9144000"/>
          </a:xfrm>
          <a:prstGeom prst="rect">
            <a:avLst/>
          </a:prstGeom>
          <a:solidFill>
            <a:srgbClr val="004A8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E31A22"/>
              </a:buClr>
              <a:buFont typeface="Wingdings" pitchFamily="2" charset="2"/>
              <a:buNone/>
            </a:pPr>
            <a:endParaRPr lang="en-US" b="1" i="1">
              <a:latin typeface="Arial" charset="0"/>
            </a:endParaRPr>
          </a:p>
        </p:txBody>
      </p:sp>
      <p:pic>
        <p:nvPicPr>
          <p:cNvPr id="29709" name="Picture 13" descr="Logo_BLUE_poster_logo_Apr05_presentation_rgb"/>
          <p:cNvPicPr>
            <a:picLocks noChangeAspect="1" noChangeArrowheads="1"/>
          </p:cNvPicPr>
          <p:nvPr/>
        </p:nvPicPr>
        <p:blipFill>
          <a:blip r:embed="rId2" cstate="print"/>
          <a:srcRect l="6187" t="35364" r="19565" b="24667"/>
          <a:stretch>
            <a:fillRect/>
          </a:stretch>
        </p:blipFill>
        <p:spPr bwMode="auto">
          <a:xfrm>
            <a:off x="0" y="0"/>
            <a:ext cx="2743200" cy="11430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4943"/>
            <a:ext cx="2039747" cy="971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B6D551-30AC-42F8-9FEE-E2287F4E9C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43B07-790B-44FB-8C57-9F89DDB049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342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9CCF2DED-924A-4A3D-95BF-72700E7384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F62449-1B88-48D6-9AA1-D68B6B04FC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2056B5-B858-42F4-A7B1-A280A6F7F4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6ED021-AEEC-427E-828C-A5F07C42CD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BD6092-6EFC-4E86-B9A4-2C14D65E4D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6BD468-91DC-406A-8B9A-F509BB5786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0CD7D0-9FA2-4B00-B9EE-8C39390A2D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E2AE49-F2EF-4D9E-A1E9-C7E7739BB6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5BC8E2-C189-42A6-955A-46283CF760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141413"/>
            <a:ext cx="304800" cy="571658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 rot="16200000">
            <a:off x="4001293" y="-4001293"/>
            <a:ext cx="1141413" cy="9144000"/>
          </a:xfrm>
          <a:prstGeom prst="rect">
            <a:avLst/>
          </a:prstGeom>
          <a:solidFill>
            <a:srgbClr val="004A8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And this Line one</a:t>
            </a:r>
          </a:p>
          <a:p>
            <a:pPr lvl="1"/>
            <a:r>
              <a:rPr lang="en-US" smtClean="0"/>
              <a:t>And this is line 2</a:t>
            </a:r>
          </a:p>
          <a:p>
            <a:pPr lvl="2"/>
            <a:r>
              <a:rPr lang="en-US" smtClean="0"/>
              <a:t>And line 3</a:t>
            </a:r>
          </a:p>
          <a:p>
            <a:pPr lvl="3"/>
            <a:r>
              <a:rPr lang="en-US" smtClean="0"/>
              <a:t>4</a:t>
            </a:r>
          </a:p>
          <a:p>
            <a:pPr lvl="4"/>
            <a:r>
              <a:rPr lang="en-US" smtClean="0"/>
              <a:t>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8865" y="6185526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BEBB89A-8BE6-47EA-B651-B65A1BCD0E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78" name="Picture 54" descr="COL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6248400"/>
            <a:ext cx="2133600" cy="4445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76" y="6019800"/>
            <a:ext cx="1659924" cy="7886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31A2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31A2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31A2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31A2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31A2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31A2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31A2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31A2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31A2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/>
        </p:nvSpPr>
        <p:spPr bwMode="auto">
          <a:xfrm rot="16200000">
            <a:off x="3527997" y="-3489900"/>
            <a:ext cx="2164203" cy="9144000"/>
          </a:xfrm>
          <a:prstGeom prst="rect">
            <a:avLst/>
          </a:prstGeom>
          <a:solidFill>
            <a:srgbClr val="004A8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153399" cy="2211386"/>
          </a:xfrm>
          <a:ln/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A Nurse-Managed </a:t>
            </a:r>
            <a:r>
              <a:rPr lang="en-US" sz="3200" dirty="0">
                <a:solidFill>
                  <a:schemeClr val="bg1"/>
                </a:solidFill>
              </a:rPr>
              <a:t>Health Care Home Model of Integrated </a:t>
            </a:r>
            <a:r>
              <a:rPr lang="en-US" sz="3200" dirty="0" smtClean="0">
                <a:solidFill>
                  <a:schemeClr val="bg1"/>
                </a:solidFill>
              </a:rPr>
              <a:t>Care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</a:rPr>
              <a:t>UIC </a:t>
            </a:r>
            <a:r>
              <a:rPr lang="en-US" sz="2800" i="1" dirty="0">
                <a:solidFill>
                  <a:schemeClr val="bg1"/>
                </a:solidFill>
              </a:rPr>
              <a:t>College of Nursing </a:t>
            </a:r>
            <a:r>
              <a:rPr lang="en-US" sz="2800" i="1" dirty="0" smtClean="0">
                <a:solidFill>
                  <a:schemeClr val="bg1"/>
                </a:solidFill>
              </a:rPr>
              <a:t>&amp; Thresholds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90599" y="4165511"/>
            <a:ext cx="7239000" cy="1905000"/>
          </a:xfrm>
        </p:spPr>
        <p:txBody>
          <a:bodyPr/>
          <a:lstStyle/>
          <a:p>
            <a:r>
              <a:rPr lang="en-US" sz="2000" i="0" dirty="0" smtClean="0"/>
              <a:t>Emily Brigell, MSN, BSN</a:t>
            </a:r>
          </a:p>
          <a:p>
            <a:r>
              <a:rPr lang="en-US" sz="2000" b="0" dirty="0" smtClean="0"/>
              <a:t>Director Nurse-Managed Clinics</a:t>
            </a:r>
          </a:p>
          <a:p>
            <a:r>
              <a:rPr lang="en-US" sz="2000" b="0" dirty="0" smtClean="0"/>
              <a:t>UIC College of Nursing</a:t>
            </a:r>
          </a:p>
          <a:p>
            <a:r>
              <a:rPr lang="en-US" sz="2000" i="0" dirty="0" smtClean="0"/>
              <a:t>Sheila O’Neill</a:t>
            </a:r>
          </a:p>
          <a:p>
            <a:r>
              <a:rPr lang="en-US" sz="2000" b="0" dirty="0" smtClean="0"/>
              <a:t>Vice-President, Clinical Practices</a:t>
            </a:r>
            <a:br>
              <a:rPr lang="en-US" sz="2000" b="0" dirty="0" smtClean="0"/>
            </a:br>
            <a:r>
              <a:rPr lang="en-US" sz="2000" b="0" dirty="0" smtClean="0"/>
              <a:t>Thresholds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54" descr="CO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01433"/>
            <a:ext cx="3576648" cy="74513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2200"/>
            <a:ext cx="2782604" cy="13220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A91007-EA12-4151-A182-5546DE3983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IHC Recognitions &amp; Awards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153400" cy="4933950"/>
          </a:xfrm>
        </p:spPr>
        <p:txBody>
          <a:bodyPr/>
          <a:lstStyle/>
          <a:p>
            <a:r>
              <a:rPr lang="en-US" sz="2200" b="1" dirty="0" smtClean="0"/>
              <a:t>2012 – American Academy of Nursing - Edge Runner designation </a:t>
            </a:r>
          </a:p>
          <a:p>
            <a:r>
              <a:rPr lang="en-US" sz="2200" b="1" dirty="0" smtClean="0"/>
              <a:t>2011 - Illinois Health Connect - Your Healthcare Plus Top Performer</a:t>
            </a:r>
            <a:r>
              <a:rPr lang="en-US" sz="2200" dirty="0" smtClean="0"/>
              <a:t> “Excellence in Diabetes Management Award”</a:t>
            </a:r>
          </a:p>
          <a:p>
            <a:r>
              <a:rPr lang="en-US" sz="2200" b="1" dirty="0" smtClean="0"/>
              <a:t>2009 - WHO</a:t>
            </a:r>
            <a:r>
              <a:rPr lang="en-US" sz="2200" dirty="0" smtClean="0"/>
              <a:t> Compendium of Primary Care Case Studies</a:t>
            </a:r>
          </a:p>
          <a:p>
            <a:r>
              <a:rPr lang="en-US" sz="2200" b="1" dirty="0" smtClean="0"/>
              <a:t>2008 - AHRQ</a:t>
            </a:r>
            <a:r>
              <a:rPr lang="en-US" sz="2200" dirty="0" smtClean="0"/>
              <a:t> Innovation Exchange</a:t>
            </a:r>
          </a:p>
          <a:p>
            <a:r>
              <a:rPr lang="en-US" sz="2200" dirty="0" smtClean="0"/>
              <a:t>2004 - Exemplar model of integrated primary and mental health service by the </a:t>
            </a:r>
            <a:r>
              <a:rPr lang="en-US" sz="2200" b="1" dirty="0" err="1" smtClean="0"/>
              <a:t>Bazelton</a:t>
            </a:r>
            <a:r>
              <a:rPr lang="en-US" sz="2200" b="1" dirty="0" smtClean="0"/>
              <a:t> Center </a:t>
            </a:r>
            <a:r>
              <a:rPr lang="en-US" sz="2200" dirty="0" smtClean="0"/>
              <a:t>for Mental Health Law</a:t>
            </a:r>
          </a:p>
          <a:p>
            <a:r>
              <a:rPr lang="en-US" sz="2200" dirty="0" smtClean="0"/>
              <a:t>2003 - Outstanding Faculty Practice Award from the </a:t>
            </a:r>
            <a:r>
              <a:rPr lang="en-US" sz="2200" b="1" dirty="0" smtClean="0"/>
              <a:t>National Organization of Nurse Practitioner Faculties</a:t>
            </a:r>
            <a:endParaRPr lang="en-US" sz="2200" dirty="0" smtClean="0"/>
          </a:p>
          <a:p>
            <a:r>
              <a:rPr lang="en-US" sz="2200" dirty="0" smtClean="0"/>
              <a:t>2001 - Innovation in Health Care                                             Access Award from the </a:t>
            </a:r>
            <a:r>
              <a:rPr lang="en-US" sz="2200" b="1" dirty="0" smtClean="0"/>
              <a:t>Illinois </a:t>
            </a:r>
          </a:p>
          <a:p>
            <a:pPr marL="0" indent="0">
              <a:buNone/>
            </a:pPr>
            <a:r>
              <a:rPr lang="en-US" sz="2200" b="1" dirty="0" smtClean="0"/>
              <a:t>     Nurses Association</a:t>
            </a:r>
          </a:p>
          <a:p>
            <a:endParaRPr lang="en-US" sz="24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4" name="Picture 2" descr="M:\brigell\photos_thresholds_north_durbin_staffchief_jn2010\thresholds_north_durbin_staffchief_jn2010_hires\thresholdsnorth_durbinchief_jn2010_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958470"/>
            <a:ext cx="2819400" cy="188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2449-1B88-48D6-9AA1-D68B6B04FC3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Outcomes-data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267200"/>
          </a:xfrm>
        </p:spPr>
        <p:txBody>
          <a:bodyPr/>
          <a:lstStyle/>
          <a:p>
            <a:r>
              <a:rPr lang="en-US" sz="2800" dirty="0" smtClean="0"/>
              <a:t>Patient satisfaction: </a:t>
            </a:r>
          </a:p>
          <a:p>
            <a:pPr lvl="1"/>
            <a:r>
              <a:rPr lang="en-US" sz="2400" dirty="0" smtClean="0"/>
              <a:t>100% rate overall quality of care as good</a:t>
            </a:r>
          </a:p>
          <a:p>
            <a:pPr lvl="1"/>
            <a:r>
              <a:rPr lang="en-US" sz="2400" dirty="0" smtClean="0"/>
              <a:t>100% would recommend clinic</a:t>
            </a:r>
          </a:p>
          <a:p>
            <a:r>
              <a:rPr lang="en-US" sz="2800" dirty="0" smtClean="0"/>
              <a:t>Diabetes:</a:t>
            </a:r>
          </a:p>
          <a:p>
            <a:pPr lvl="1"/>
            <a:r>
              <a:rPr lang="en-US" sz="2400" dirty="0" smtClean="0"/>
              <a:t>63-65% of patients with A1c less than 7</a:t>
            </a:r>
          </a:p>
          <a:p>
            <a:pPr lvl="2"/>
            <a:r>
              <a:rPr lang="en-US" sz="2000" dirty="0" smtClean="0"/>
              <a:t>Benchmark &gt;58.9% Healthy People 2020</a:t>
            </a:r>
          </a:p>
          <a:p>
            <a:pPr lvl="1"/>
            <a:r>
              <a:rPr lang="en-US" sz="2400" dirty="0" smtClean="0"/>
              <a:t>12-14% with A1c&gt;9</a:t>
            </a:r>
          </a:p>
          <a:p>
            <a:pPr lvl="2"/>
            <a:r>
              <a:rPr lang="en-US" sz="2000" dirty="0" smtClean="0"/>
              <a:t>Benchmark &lt;16.1% Healthy People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2449-1B88-48D6-9AA1-D68B6B04FC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5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Outcomes-Continued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89" y="1600200"/>
            <a:ext cx="7772400" cy="4267200"/>
          </a:xfrm>
        </p:spPr>
        <p:txBody>
          <a:bodyPr/>
          <a:lstStyle/>
          <a:p>
            <a:r>
              <a:rPr lang="en-US" sz="2800" dirty="0"/>
              <a:t>Hypertension</a:t>
            </a:r>
          </a:p>
          <a:p>
            <a:pPr lvl="1"/>
            <a:r>
              <a:rPr lang="en-US" sz="2400" dirty="0"/>
              <a:t>81%-85% with blood pressure less than </a:t>
            </a:r>
            <a:r>
              <a:rPr lang="en-US" sz="2400" dirty="0" smtClean="0"/>
              <a:t>140/90 on last visit</a:t>
            </a:r>
          </a:p>
          <a:p>
            <a:pPr lvl="2"/>
            <a:r>
              <a:rPr lang="en-US" sz="2000" dirty="0" smtClean="0"/>
              <a:t>Benchmark &gt;61% Healthy People 2000</a:t>
            </a:r>
            <a:endParaRPr lang="en-US" sz="2000" dirty="0"/>
          </a:p>
          <a:p>
            <a:r>
              <a:rPr lang="en-US" dirty="0" smtClean="0"/>
              <a:t> Obesity</a:t>
            </a:r>
          </a:p>
          <a:p>
            <a:pPr lvl="1"/>
            <a:r>
              <a:rPr lang="en-US" dirty="0" smtClean="0"/>
              <a:t>25% Patients with BMI &gt; 30 who lost      3% of body weight in last 12 months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C:\Documents and Settings\ebrigell.000\Local Settings\Temporary Internet Files\Content.IE5\Q1TD02RG\MC9000786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6162"/>
            <a:ext cx="2133600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2449-1B88-48D6-9AA1-D68B6B04FC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00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/>
          <a:stretch/>
        </p:blipFill>
        <p:spPr>
          <a:xfrm>
            <a:off x="457200" y="762000"/>
            <a:ext cx="7893732" cy="19900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784" y="2514600"/>
            <a:ext cx="7415784" cy="3459120"/>
          </a:xfr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2300" b="0" dirty="0" smtClean="0"/>
              <a:t>Thresholds has </a:t>
            </a:r>
            <a:r>
              <a:rPr lang="en-US" sz="2300" dirty="0" smtClean="0">
                <a:solidFill>
                  <a:srgbClr val="007AB0"/>
                </a:solidFill>
              </a:rPr>
              <a:t>more than 55 years of experience </a:t>
            </a:r>
            <a:r>
              <a:rPr lang="en-US" sz="2300" b="0" dirty="0" smtClean="0"/>
              <a:t>in evidence-based community mental health services. We improve health outcomes and save money.</a:t>
            </a:r>
          </a:p>
          <a:p>
            <a:pPr>
              <a:lnSpc>
                <a:spcPct val="170000"/>
              </a:lnSpc>
            </a:pPr>
            <a:r>
              <a:rPr lang="en-US" sz="2300" b="0" dirty="0" smtClean="0"/>
              <a:t>Thresholds has challenged and changed psychiatric rehabilitation practices, believing and demonstrating that with the proper supports and treatment, </a:t>
            </a:r>
            <a:r>
              <a:rPr lang="en-US" sz="2300" dirty="0" smtClean="0">
                <a:solidFill>
                  <a:srgbClr val="007AB0"/>
                </a:solidFill>
              </a:rPr>
              <a:t>persons with mental illness can begin a recovery </a:t>
            </a:r>
            <a:r>
              <a:rPr lang="en-US" sz="2300" b="0" dirty="0" smtClean="0"/>
              <a:t>that will lead to a more fulfilling life.</a:t>
            </a:r>
          </a:p>
          <a:p>
            <a:pPr>
              <a:lnSpc>
                <a:spcPct val="170000"/>
              </a:lnSpc>
            </a:pPr>
            <a:r>
              <a:rPr lang="en-US" sz="2300" b="0" dirty="0" smtClean="0"/>
              <a:t>The agency is an </a:t>
            </a:r>
            <a:r>
              <a:rPr lang="en-US" sz="2300" dirty="0" smtClean="0">
                <a:solidFill>
                  <a:srgbClr val="007AB0"/>
                </a:solidFill>
              </a:rPr>
              <a:t>internationally-recognized model of mental health care</a:t>
            </a:r>
            <a:r>
              <a:rPr lang="en-US" sz="2300" b="0" dirty="0" smtClean="0"/>
              <a:t>, and e are expanding our service with even more integrated healthcare. More than 40 agencies worldwide have based their programming on the Thresholds model.</a:t>
            </a:r>
          </a:p>
          <a:p>
            <a:endParaRPr lang="en-US" b="0" dirty="0" smtClean="0"/>
          </a:p>
          <a:p>
            <a:r>
              <a:rPr lang="en-US" sz="2600" b="0" dirty="0" smtClean="0"/>
              <a:t>CREDENTIALS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latin typeface="Rockwell" panose="02060603020205020403" pitchFamily="18" charset="0"/>
              </a:rPr>
              <a:t>Fully CARF Accredited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latin typeface="Rockwell" panose="02060603020205020403" pitchFamily="18" charset="0"/>
              </a:rPr>
              <a:t>Licensed Community Mental Health Center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latin typeface="Rockwell" panose="02060603020205020403" pitchFamily="18" charset="0"/>
              </a:rPr>
              <a:t>Award-Winning Programs</a:t>
            </a:r>
            <a:endParaRPr lang="en-US" sz="2100" b="0" dirty="0">
              <a:latin typeface="Rockwell" panose="020606030202050204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2449-1B88-48D6-9AA1-D68B6B04FC3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18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2239" y="5492057"/>
            <a:ext cx="4912660" cy="304859"/>
          </a:xfrm>
        </p:spPr>
        <p:txBody>
          <a:bodyPr>
            <a:normAutofit fontScale="92500"/>
          </a:bodyPr>
          <a:lstStyle/>
          <a:p>
            <a:pPr marL="0" indent="0"/>
            <a:r>
              <a:rPr lang="en-US" sz="1300" b="0" i="1" dirty="0" smtClean="0"/>
              <a:t>Serving Chicago Metro area, Kankakee, and McHenry Counties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3" y="2999127"/>
            <a:ext cx="2815929" cy="85702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743200" y="1108768"/>
            <a:ext cx="6245800" cy="4535718"/>
            <a:chOff x="2098100" y="968970"/>
            <a:chExt cx="6245800" cy="4535718"/>
          </a:xfrm>
        </p:grpSpPr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353435386"/>
                </p:ext>
              </p:extLst>
            </p:nvPr>
          </p:nvGraphicFramePr>
          <p:xfrm>
            <a:off x="2098100" y="968970"/>
            <a:ext cx="6245800" cy="45357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2134676" y="1268901"/>
              <a:ext cx="548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</a:rPr>
                <a:t>1959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92281" y="2497066"/>
              <a:ext cx="6515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</a:rPr>
                <a:t>6700+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7786" y="3076754"/>
              <a:ext cx="65155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</a:rPr>
                <a:t>$65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92281" y="3734586"/>
              <a:ext cx="6515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</a:rPr>
                <a:t>1100+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36834" y="4329373"/>
              <a:ext cx="65155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</a:rPr>
                <a:t>70%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39337" y="4972106"/>
              <a:ext cx="6515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</a:rPr>
                <a:t>1500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2449-1B88-48D6-9AA1-D68B6B04FC3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THRESHOLDS MEMBERS AT TIME OF ENTRY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38714" y="2452254"/>
            <a:ext cx="108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50%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8163" y="4745183"/>
            <a:ext cx="108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87%</a:t>
            </a: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graphicFrame>
        <p:nvGraphicFramePr>
          <p:cNvPr id="2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965049"/>
              </p:ext>
            </p:extLst>
          </p:nvPr>
        </p:nvGraphicFramePr>
        <p:xfrm>
          <a:off x="5709139" y="1295400"/>
          <a:ext cx="3001529" cy="219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425957"/>
              </p:ext>
            </p:extLst>
          </p:nvPr>
        </p:nvGraphicFramePr>
        <p:xfrm>
          <a:off x="62883" y="1295400"/>
          <a:ext cx="3001529" cy="219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298675"/>
              </p:ext>
            </p:extLst>
          </p:nvPr>
        </p:nvGraphicFramePr>
        <p:xfrm>
          <a:off x="2895600" y="1295400"/>
          <a:ext cx="3001529" cy="219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285390"/>
              </p:ext>
            </p:extLst>
          </p:nvPr>
        </p:nvGraphicFramePr>
        <p:xfrm>
          <a:off x="716361" y="3603481"/>
          <a:ext cx="4296129" cy="219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888486"/>
              </p:ext>
            </p:extLst>
          </p:nvPr>
        </p:nvGraphicFramePr>
        <p:xfrm>
          <a:off x="4077056" y="3592767"/>
          <a:ext cx="4199796" cy="219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41647" y="2647517"/>
            <a:ext cx="108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FF"/>
                </a:solidFill>
                <a:latin typeface="Rockwell" panose="02060603020205020403" pitchFamily="18" charset="0"/>
              </a:rPr>
              <a:t>100%</a:t>
            </a:r>
            <a:endParaRPr lang="en-US" sz="1800" dirty="0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6088" y="2647517"/>
            <a:ext cx="108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Rockwell" panose="02060603020205020403" pitchFamily="18" charset="0"/>
              </a:rPr>
              <a:t>90%</a:t>
            </a:r>
            <a:endParaRPr lang="en-US" sz="1800" b="1" dirty="0">
              <a:solidFill>
                <a:srgbClr val="000000">
                  <a:lumMod val="95000"/>
                  <a:lumOff val="5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1597" y="2647517"/>
            <a:ext cx="108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FF"/>
                </a:solidFill>
                <a:latin typeface="Rockwell" panose="02060603020205020403" pitchFamily="18" charset="0"/>
              </a:rPr>
              <a:t>50%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21046" y="4940446"/>
            <a:ext cx="108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FF"/>
                </a:solidFill>
                <a:latin typeface="Rockwell" panose="02060603020205020403" pitchFamily="18" charset="0"/>
              </a:rPr>
              <a:t>87%</a:t>
            </a:r>
            <a:endParaRPr lang="en-US" sz="1800" dirty="0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24151" y="4940446"/>
            <a:ext cx="108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Rockwell" panose="02060603020205020403" pitchFamily="18" charset="0"/>
              </a:rPr>
              <a:t>49%</a:t>
            </a:r>
            <a:endParaRPr lang="en-US" sz="1800" b="1" dirty="0">
              <a:solidFill>
                <a:srgbClr val="000000">
                  <a:lumMod val="95000"/>
                  <a:lumOff val="5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8460" y="3315768"/>
            <a:ext cx="2021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>
                    <a:lumMod val="50000"/>
                  </a:srgbClr>
                </a:solidFill>
                <a:latin typeface="Rockwell" panose="02060603020205020403" pitchFamily="18" charset="0"/>
              </a:rPr>
              <a:t>*Avg. Income $9,869</a:t>
            </a:r>
            <a:endParaRPr lang="en-US" sz="1200" i="1" dirty="0">
              <a:solidFill>
                <a:srgbClr val="FFFFFF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2449-1B88-48D6-9AA1-D68B6B04FC3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64990"/>
            <a:ext cx="7520940" cy="3247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All clients that Thresholds serves have access to the following: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960" y="1905000"/>
            <a:ext cx="7520940" cy="224676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latin typeface="Rockwell" panose="02060603020205020403" pitchFamily="18" charset="0"/>
              </a:rPr>
              <a:t>Assertive Community Treatment (ACT)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latin typeface="Rockwell" panose="02060603020205020403" pitchFamily="18" charset="0"/>
              </a:rPr>
              <a:t>Community Support Team (CST)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latin typeface="Rockwell" panose="02060603020205020403" pitchFamily="18" charset="0"/>
              </a:rPr>
              <a:t>Community Support Individuals (CSI)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latin typeface="Rockwell" panose="02060603020205020403" pitchFamily="18" charset="0"/>
              </a:rPr>
              <a:t>Housing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latin typeface="Rockwell" panose="02060603020205020403" pitchFamily="18" charset="0"/>
              </a:rPr>
              <a:t>HEDIS Compliance </a:t>
            </a:r>
            <a:r>
              <a:rPr lang="en-US" sz="1400" dirty="0" smtClean="0">
                <a:latin typeface="Rockwell" panose="02060603020205020403" pitchFamily="18" charset="0"/>
              </a:rPr>
              <a:t>Assistance</a:t>
            </a:r>
            <a:br>
              <a:rPr lang="en-US" sz="1400" dirty="0" smtClean="0">
                <a:latin typeface="Rockwell" panose="02060603020205020403" pitchFamily="18" charset="0"/>
              </a:rPr>
            </a:br>
            <a:r>
              <a:rPr lang="en-US" sz="1400" dirty="0" smtClean="0">
                <a:latin typeface="Rockwell" panose="02060603020205020403" pitchFamily="18" charset="0"/>
              </a:rPr>
              <a:t/>
            </a:r>
            <a:br>
              <a:rPr lang="en-US" sz="1400" dirty="0" smtClean="0">
                <a:latin typeface="Rockwell" panose="02060603020205020403" pitchFamily="18" charset="0"/>
              </a:rPr>
            </a:br>
            <a:r>
              <a:rPr lang="en-US" sz="1400" dirty="0" smtClean="0">
                <a:latin typeface="Rockwell" panose="02060603020205020403" pitchFamily="18" charset="0"/>
              </a:rPr>
              <a:t/>
            </a:r>
            <a:br>
              <a:rPr lang="en-US" sz="1400" dirty="0" smtClean="0">
                <a:latin typeface="Rockwell" panose="02060603020205020403" pitchFamily="18" charset="0"/>
              </a:rPr>
            </a:br>
            <a:r>
              <a:rPr lang="en-US" sz="1400" dirty="0" smtClean="0">
                <a:latin typeface="Rockwell" panose="02060603020205020403" pitchFamily="18" charset="0"/>
              </a:rPr>
              <a:t/>
            </a:r>
            <a:br>
              <a:rPr lang="en-US" sz="1400" dirty="0" smtClean="0">
                <a:latin typeface="Rockwell" panose="02060603020205020403" pitchFamily="18" charset="0"/>
              </a:rPr>
            </a:br>
            <a:r>
              <a:rPr lang="en-US" sz="1400" dirty="0" smtClean="0">
                <a:latin typeface="Rockwell" panose="02060603020205020403" pitchFamily="18" charset="0"/>
              </a:rPr>
              <a:t/>
            </a:r>
            <a:br>
              <a:rPr lang="en-US" sz="1400" dirty="0" smtClean="0">
                <a:latin typeface="Rockwell" panose="02060603020205020403" pitchFamily="18" charset="0"/>
              </a:rPr>
            </a:br>
            <a:endParaRPr lang="en-US" sz="1400" dirty="0">
              <a:latin typeface="Rockwell" panose="02060603020205020403" pitchFamily="18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latin typeface="Rockwell" panose="02060603020205020403" pitchFamily="18" charset="0"/>
              </a:rPr>
              <a:t>Supported Employment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latin typeface="Rockwell" panose="02060603020205020403" pitchFamily="18" charset="0"/>
              </a:rPr>
              <a:t>HIV Testing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latin typeface="Rockwell" panose="02060603020205020403" pitchFamily="18" charset="0"/>
              </a:rPr>
              <a:t>Supported Education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latin typeface="Rockwell" panose="02060603020205020403" pitchFamily="18" charset="0"/>
              </a:rPr>
              <a:t>Integrated Healthcare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latin typeface="Rockwell" panose="02060603020205020403" pitchFamily="18" charset="0"/>
              </a:rPr>
              <a:t>Psychiatric Services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3562731"/>
            <a:ext cx="7520940" cy="324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Rockwell" pitchFamily="18" charset="0"/>
                <a:ea typeface="+mn-ea"/>
                <a:cs typeface="Arial" pitchFamily="34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+mj-lt"/>
              </a:rPr>
              <a:t>In addition, we have tailored programming for specific populations: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960" y="4002741"/>
            <a:ext cx="7520940" cy="224676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Rockwell" panose="02060603020205020403" pitchFamily="18" charset="0"/>
              </a:rPr>
              <a:t>Veterans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Rockwell" panose="02060603020205020403" pitchFamily="18" charset="0"/>
              </a:rPr>
              <a:t>Young Mothers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Rockwell" panose="02060603020205020403" pitchFamily="18" charset="0"/>
              </a:rPr>
              <a:t>Young Adults (16-21)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Rockwell" panose="02060603020205020403" pitchFamily="18" charset="0"/>
              </a:rPr>
              <a:t>Emerging Adults (18-28)</a:t>
            </a:r>
          </a:p>
          <a:p>
            <a:r>
              <a:rPr lang="en-US" sz="1400" dirty="0" smtClean="0">
                <a:latin typeface="Rockwell" panose="02060603020205020403" pitchFamily="18" charset="0"/>
              </a:rPr>
              <a:t/>
            </a:r>
            <a:br>
              <a:rPr lang="en-US" sz="1400" dirty="0" smtClean="0">
                <a:latin typeface="Rockwell" panose="02060603020205020403" pitchFamily="18" charset="0"/>
              </a:rPr>
            </a:br>
            <a:r>
              <a:rPr lang="en-US" sz="1400" dirty="0" smtClean="0">
                <a:latin typeface="Rockwell" panose="02060603020205020403" pitchFamily="18" charset="0"/>
              </a:rPr>
              <a:t/>
            </a:r>
            <a:br>
              <a:rPr lang="en-US" sz="1400" dirty="0" smtClean="0">
                <a:latin typeface="Rockwell" panose="02060603020205020403" pitchFamily="18" charset="0"/>
              </a:rPr>
            </a:br>
            <a:r>
              <a:rPr lang="en-US" sz="1400" dirty="0" smtClean="0">
                <a:latin typeface="Rockwell" panose="02060603020205020403" pitchFamily="18" charset="0"/>
              </a:rPr>
              <a:t/>
            </a:r>
            <a:br>
              <a:rPr lang="en-US" sz="1400" dirty="0" smtClean="0">
                <a:latin typeface="Rockwell" panose="02060603020205020403" pitchFamily="18" charset="0"/>
              </a:rPr>
            </a:br>
            <a:r>
              <a:rPr lang="en-US" sz="1400" dirty="0" smtClean="0">
                <a:latin typeface="Rockwell" panose="02060603020205020403" pitchFamily="18" charset="0"/>
              </a:rPr>
              <a:t/>
            </a:r>
            <a:br>
              <a:rPr lang="en-US" sz="1400" dirty="0" smtClean="0">
                <a:latin typeface="Rockwell" panose="02060603020205020403" pitchFamily="18" charset="0"/>
              </a:rPr>
            </a:br>
            <a:r>
              <a:rPr lang="en-US" sz="1400" dirty="0" smtClean="0">
                <a:latin typeface="Rockwell" panose="02060603020205020403" pitchFamily="18" charset="0"/>
              </a:rPr>
              <a:t/>
            </a:r>
            <a:br>
              <a:rPr lang="en-US" sz="1400" dirty="0" smtClean="0">
                <a:latin typeface="Rockwell" panose="02060603020205020403" pitchFamily="18" charset="0"/>
              </a:rPr>
            </a:br>
            <a:endParaRPr lang="en-US" sz="1400" dirty="0">
              <a:latin typeface="Rockwell" panose="02060603020205020403" pitchFamily="18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Rockwell" panose="02060603020205020403" pitchFamily="18" charset="0"/>
              </a:rPr>
              <a:t>Persons who are Homeless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Rockwell" panose="02060603020205020403" pitchFamily="18" charset="0"/>
              </a:rPr>
              <a:t>Deaf/Hearing-Impaired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Rockwell" panose="02060603020205020403" pitchFamily="18" charset="0"/>
              </a:rPr>
              <a:t>Commercial Insurance and Private Payers</a:t>
            </a:r>
            <a:endParaRPr lang="en-US" sz="1400" dirty="0">
              <a:latin typeface="Rockwell" panose="020606030202050204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2449-1B88-48D6-9AA1-D68B6B04FC3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9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</a:t>
            </a:r>
            <a:r>
              <a:rPr lang="en-US" dirty="0"/>
              <a:t>of the IHC Thresholds Relationship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8366961"/>
              </p:ext>
            </p:extLst>
          </p:nvPr>
        </p:nvGraphicFramePr>
        <p:xfrm>
          <a:off x="533400" y="12954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2449-1B88-48D6-9AA1-D68B6B04FC3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6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Challenges/Opportunities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8240641"/>
              </p:ext>
            </p:extLst>
          </p:nvPr>
        </p:nvGraphicFramePr>
        <p:xfrm>
          <a:off x="533400" y="12954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2449-1B88-48D6-9AA1-D68B6B04FC3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78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17600"/>
          </a:xfrm>
        </p:spPr>
        <p:txBody>
          <a:bodyPr/>
          <a:lstStyle/>
          <a:p>
            <a:r>
              <a:rPr lang="en-US" dirty="0" smtClean="0"/>
              <a:t>Client</a:t>
            </a:r>
            <a:br>
              <a:rPr lang="en-US" dirty="0" smtClean="0"/>
            </a:br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Bradley Hand ITC" pitchFamily="66" charset="0"/>
              </a:rPr>
              <a:t>Why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Bradley Hand ITC" pitchFamily="66" charset="0"/>
              </a:rPr>
              <a:t>Nurse-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Bradley Hand ITC" pitchFamily="66" charset="0"/>
              </a:rPr>
              <a:t>Managed 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Bradley Hand ITC" pitchFamily="66" charset="0"/>
              </a:rPr>
              <a:t>Clinics?</a:t>
            </a:r>
            <a:endParaRPr lang="en-US" sz="54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pic>
        <p:nvPicPr>
          <p:cNvPr id="4" name="Picture 2" descr="\\nurs-server1.ad.uic.edu\media\IHC\NNCC 2009\IHC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657600" cy="510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2449-1B88-48D6-9AA1-D68B6B04FC3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6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953000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Describe an academic and community partnership model of integrated primary and mental health services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Describe data utilization and outcome data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Identify current challenges and strategies for addressing the changing health care environment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2449-1B88-48D6-9AA1-D68B6B04FC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Health Care (IHC)</a:t>
            </a:r>
            <a:endParaRPr lang="en-US" dirty="0"/>
          </a:p>
        </p:txBody>
      </p:sp>
      <p:pic>
        <p:nvPicPr>
          <p:cNvPr id="7" name="Picture 24" descr="C:\Documents and Settings\jstorfjl\My Documents\My Pictures\braunIH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525000" y="6172200"/>
            <a:ext cx="151184" cy="1016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7162800" cy="4800600"/>
          </a:xfrm>
        </p:spPr>
        <p:txBody>
          <a:bodyPr/>
          <a:lstStyle/>
          <a:p>
            <a:r>
              <a:rPr lang="en-US" sz="2400" dirty="0"/>
              <a:t>Primary and Mental Health Care for individuals with Severe Mental Illness (SMI)</a:t>
            </a:r>
          </a:p>
          <a:p>
            <a:r>
              <a:rPr lang="en-US" sz="2400" dirty="0" smtClean="0"/>
              <a:t>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year (1998 to present</a:t>
            </a:r>
            <a:r>
              <a:rPr lang="en-US" sz="2400" dirty="0" smtClean="0"/>
              <a:t>)--History</a:t>
            </a:r>
            <a:endParaRPr lang="en-US" sz="2400" dirty="0"/>
          </a:p>
          <a:p>
            <a:r>
              <a:rPr lang="en-US" sz="2400" dirty="0"/>
              <a:t>Part of </a:t>
            </a:r>
            <a:r>
              <a:rPr lang="en-US" sz="2400" dirty="0" smtClean="0"/>
              <a:t>Mile Square FQHC </a:t>
            </a:r>
            <a:r>
              <a:rPr lang="en-US" sz="2400" dirty="0"/>
              <a:t>since July </a:t>
            </a:r>
            <a:r>
              <a:rPr lang="en-US" sz="2400" dirty="0" smtClean="0"/>
              <a:t>2007</a:t>
            </a:r>
          </a:p>
          <a:p>
            <a:r>
              <a:rPr lang="en-US" sz="2400" dirty="0"/>
              <a:t>3</a:t>
            </a:r>
            <a:r>
              <a:rPr lang="en-US" sz="2400" dirty="0" smtClean="0"/>
              <a:t> Clinics</a:t>
            </a:r>
            <a:endParaRPr lang="en-US" sz="2400" dirty="0"/>
          </a:p>
          <a:p>
            <a:r>
              <a:rPr lang="en-US" sz="2400" b="1" dirty="0"/>
              <a:t>Community Partner:     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     </a:t>
            </a:r>
            <a:r>
              <a:rPr lang="en-US" sz="2400" dirty="0" smtClean="0"/>
              <a:t>Thresholds </a:t>
            </a:r>
            <a:r>
              <a:rPr lang="en-US" sz="2400" dirty="0"/>
              <a:t>Psychiatric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Rehabilitation Center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2" descr="\\nurs-server1.ad.uic.edu\IHI\IHC_IHI\IHI Graphics, Flyers, Images\Photos\thresholdsnorth_dec06\thresholds_2_webgallery\images\DSC_0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240286" cy="2845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ED021-AEEC-427E-828C-A5F07C42CD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Components of the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648200"/>
          </a:xfrm>
        </p:spPr>
        <p:txBody>
          <a:bodyPr/>
          <a:lstStyle/>
          <a:p>
            <a:r>
              <a:rPr lang="en-US" sz="2800" dirty="0" smtClean="0"/>
              <a:t>Partners have synergistic mission and values</a:t>
            </a:r>
          </a:p>
          <a:p>
            <a:r>
              <a:rPr lang="en-US" sz="2800" dirty="0"/>
              <a:t>Primary care clinics are embedded within mental health agency service </a:t>
            </a:r>
            <a:r>
              <a:rPr lang="en-US" sz="2800" dirty="0" smtClean="0"/>
              <a:t>locations</a:t>
            </a:r>
          </a:p>
          <a:p>
            <a:r>
              <a:rPr lang="en-US" sz="2800" dirty="0" smtClean="0"/>
              <a:t>Patient centered holistic care delivery  </a:t>
            </a:r>
          </a:p>
          <a:p>
            <a:r>
              <a:rPr lang="en-US" sz="2800" dirty="0" smtClean="0"/>
              <a:t>Ongoing collaboration and open communication between partners</a:t>
            </a:r>
          </a:p>
          <a:p>
            <a:pPr lvl="1"/>
            <a:r>
              <a:rPr lang="en-US" sz="2400" dirty="0" smtClean="0"/>
              <a:t>All clients receive support from Thresholds and care management from IHC</a:t>
            </a:r>
            <a:endParaRPr lang="en-US" dirty="0" smtClean="0"/>
          </a:p>
          <a:p>
            <a:r>
              <a:rPr lang="en-US" sz="2800" dirty="0"/>
              <a:t>E</a:t>
            </a:r>
            <a:r>
              <a:rPr lang="en-US" sz="2800" dirty="0" smtClean="0"/>
              <a:t>vidence-based interventions</a:t>
            </a:r>
          </a:p>
          <a:p>
            <a:r>
              <a:rPr lang="en-US" sz="2800" dirty="0" smtClean="0"/>
              <a:t>Data driven decision making (QI/PI)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2449-1B88-48D6-9AA1-D68B6B04FC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8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Threshold South IHC Clinic  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247507" cy="2831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734 West 47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First Clinic – 1998</a:t>
            </a:r>
          </a:p>
          <a:p>
            <a:r>
              <a:rPr lang="en-US" dirty="0" smtClean="0"/>
              <a:t>Primary </a:t>
            </a:r>
            <a:r>
              <a:rPr lang="en-US" dirty="0"/>
              <a:t>&amp; Mental Health </a:t>
            </a:r>
            <a:r>
              <a:rPr lang="en-US" dirty="0" smtClean="0"/>
              <a:t>Care</a:t>
            </a:r>
          </a:p>
          <a:p>
            <a:r>
              <a:rPr lang="en-US" dirty="0" smtClean="0"/>
              <a:t>Added Psychiatric clinic 2012</a:t>
            </a:r>
          </a:p>
          <a:p>
            <a:r>
              <a:rPr lang="en-US" dirty="0" smtClean="0"/>
              <a:t>Physical expansion 2014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ED021-AEEC-427E-828C-A5F07C42CD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Thresholds IHC-North Clinic </a:t>
            </a:r>
            <a:endParaRPr lang="en-US" dirty="0"/>
          </a:p>
        </p:txBody>
      </p:sp>
      <p:pic>
        <p:nvPicPr>
          <p:cNvPr id="4" name="Picture 2" descr="M:\brigell\photos_thresholdsnorth_award_jan2011_150dpi\thresholdsnorth_award_jan2011_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981200"/>
            <a:ext cx="4527571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581400" cy="4419600"/>
          </a:xfrm>
        </p:spPr>
        <p:txBody>
          <a:bodyPr/>
          <a:lstStyle/>
          <a:p>
            <a:r>
              <a:rPr lang="en-US" dirty="0" smtClean="0"/>
              <a:t>4221 North Lincoln</a:t>
            </a:r>
          </a:p>
          <a:p>
            <a:r>
              <a:rPr lang="en-US" dirty="0" smtClean="0"/>
              <a:t>Started in 2000</a:t>
            </a:r>
          </a:p>
          <a:p>
            <a:r>
              <a:rPr lang="en-US" dirty="0" smtClean="0"/>
              <a:t>Young Adult building</a:t>
            </a:r>
          </a:p>
          <a:p>
            <a:r>
              <a:rPr lang="en-US" dirty="0" smtClean="0"/>
              <a:t>Smallest location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ED021-AEEC-427E-828C-A5F07C42CD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8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Clinic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48682"/>
            <a:ext cx="3810000" cy="2522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3240 W. Division, Humboldt Park</a:t>
            </a:r>
          </a:p>
          <a:p>
            <a:r>
              <a:rPr lang="en-US" dirty="0" smtClean="0"/>
              <a:t>Opened April 2014</a:t>
            </a:r>
          </a:p>
          <a:p>
            <a:r>
              <a:rPr lang="en-US" dirty="0" smtClean="0"/>
              <a:t>Additional focus on persons with physical disabilities</a:t>
            </a:r>
          </a:p>
          <a:p>
            <a:r>
              <a:rPr lang="en-US" dirty="0" smtClean="0"/>
              <a:t>Anchor site for Community Care Alliance of Illinois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ED021-AEEC-427E-828C-A5F07C42CD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the Program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85800" y="1600200"/>
          <a:ext cx="3810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600200"/>
          <a:ext cx="3810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ED021-AEEC-427E-828C-A5F07C42CD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1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Data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4724400" cy="4495800"/>
          </a:xfrm>
        </p:spPr>
        <p:txBody>
          <a:bodyPr/>
          <a:lstStyle/>
          <a:p>
            <a:r>
              <a:rPr lang="en-US" sz="2800" dirty="0" smtClean="0"/>
              <a:t>1511 patients</a:t>
            </a:r>
          </a:p>
          <a:p>
            <a:r>
              <a:rPr lang="en-US" sz="2800" dirty="0" smtClean="0"/>
              <a:t>Over 9000 visits</a:t>
            </a:r>
          </a:p>
          <a:p>
            <a:r>
              <a:rPr lang="en-US" sz="2800" dirty="0" smtClean="0"/>
              <a:t>Overall-3.7 visits/</a:t>
            </a:r>
            <a:r>
              <a:rPr lang="en-US" sz="2800" dirty="0" err="1" smtClean="0"/>
              <a:t>pt</a:t>
            </a:r>
            <a:endParaRPr lang="en-US" sz="2800" dirty="0" smtClean="0"/>
          </a:p>
          <a:p>
            <a:r>
              <a:rPr lang="en-US" sz="2800" dirty="0" smtClean="0"/>
              <a:t>IHC South</a:t>
            </a:r>
          </a:p>
          <a:p>
            <a:pPr lvl="1"/>
            <a:r>
              <a:rPr lang="en-US" sz="2400" dirty="0" smtClean="0"/>
              <a:t>Primary care-4.2 visits/</a:t>
            </a:r>
            <a:r>
              <a:rPr lang="en-US" sz="2400" dirty="0" err="1" smtClean="0"/>
              <a:t>pt</a:t>
            </a:r>
            <a:endParaRPr lang="en-US" sz="2400" dirty="0" smtClean="0"/>
          </a:p>
          <a:p>
            <a:pPr lvl="1"/>
            <a:r>
              <a:rPr lang="en-US" sz="2400" dirty="0" smtClean="0"/>
              <a:t>Psych-7.2 visits/</a:t>
            </a:r>
            <a:r>
              <a:rPr lang="en-US" sz="2400" dirty="0" err="1" smtClean="0"/>
              <a:t>pt</a:t>
            </a:r>
            <a:endParaRPr lang="en-US" sz="2400" dirty="0" smtClean="0"/>
          </a:p>
          <a:p>
            <a:r>
              <a:rPr lang="en-US" sz="2800" dirty="0" smtClean="0"/>
              <a:t>No Show rates</a:t>
            </a:r>
          </a:p>
          <a:p>
            <a:pPr lvl="1"/>
            <a:r>
              <a:rPr lang="en-US" sz="2400" dirty="0" smtClean="0"/>
              <a:t>27% FY12 and FY13</a:t>
            </a:r>
          </a:p>
          <a:p>
            <a:pPr lvl="1"/>
            <a:r>
              <a:rPr lang="en-US" sz="2400" smtClean="0"/>
              <a:t>23.8% FY14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800" dirty="0"/>
          </a:p>
        </p:txBody>
      </p:sp>
      <p:pic>
        <p:nvPicPr>
          <p:cNvPr id="5" name="Picture 2" descr="\\nurs-server1.ad.uic.edu\media\IHC\NNCC 2009\IHC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4066256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2449-1B88-48D6-9AA1-D68B6B04FC3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00516F"/>
    </a:accent2>
    <a:accent3>
      <a:srgbClr val="009BDE"/>
    </a:accent3>
    <a:accent4>
      <a:srgbClr val="7C984A"/>
    </a:accent4>
    <a:accent5>
      <a:srgbClr val="C2AD8D"/>
    </a:accent5>
    <a:accent6>
      <a:srgbClr val="007AB0"/>
    </a:accent6>
    <a:hlink>
      <a:srgbClr val="00516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00516F"/>
    </a:accent2>
    <a:accent3>
      <a:srgbClr val="009BDE"/>
    </a:accent3>
    <a:accent4>
      <a:srgbClr val="7C984A"/>
    </a:accent4>
    <a:accent5>
      <a:srgbClr val="C2AD8D"/>
    </a:accent5>
    <a:accent6>
      <a:srgbClr val="007AB0"/>
    </a:accent6>
    <a:hlink>
      <a:srgbClr val="00516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00516F"/>
    </a:accent2>
    <a:accent3>
      <a:srgbClr val="009BDE"/>
    </a:accent3>
    <a:accent4>
      <a:srgbClr val="7C984A"/>
    </a:accent4>
    <a:accent5>
      <a:srgbClr val="C2AD8D"/>
    </a:accent5>
    <a:accent6>
      <a:srgbClr val="007AB0"/>
    </a:accent6>
    <a:hlink>
      <a:srgbClr val="00516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00516F"/>
    </a:accent2>
    <a:accent3>
      <a:srgbClr val="009BDE"/>
    </a:accent3>
    <a:accent4>
      <a:srgbClr val="7C984A"/>
    </a:accent4>
    <a:accent5>
      <a:srgbClr val="C2AD8D"/>
    </a:accent5>
    <a:accent6>
      <a:srgbClr val="007AB0"/>
    </a:accent6>
    <a:hlink>
      <a:srgbClr val="00516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00516F"/>
    </a:accent2>
    <a:accent3>
      <a:srgbClr val="009BDE"/>
    </a:accent3>
    <a:accent4>
      <a:srgbClr val="7C984A"/>
    </a:accent4>
    <a:accent5>
      <a:srgbClr val="C2AD8D"/>
    </a:accent5>
    <a:accent6>
      <a:srgbClr val="007AB0"/>
    </a:accent6>
    <a:hlink>
      <a:srgbClr val="00516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95028</TotalTime>
  <Words>865</Words>
  <Application>Microsoft Office PowerPoint</Application>
  <PresentationFormat>On-screen Show (4:3)</PresentationFormat>
  <Paragraphs>199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A Nurse-Managed Health Care Home Model of Integrated Care  UIC College of Nursing &amp; Thresholds </vt:lpstr>
      <vt:lpstr>Objectives</vt:lpstr>
      <vt:lpstr>Integrated Health Care (IHC)</vt:lpstr>
      <vt:lpstr>Key Components of the Model</vt:lpstr>
      <vt:lpstr> Threshold South IHC Clinic    </vt:lpstr>
      <vt:lpstr>Thresholds IHC-North Clinic </vt:lpstr>
      <vt:lpstr>West Clinic</vt:lpstr>
      <vt:lpstr>Growth in the Program</vt:lpstr>
      <vt:lpstr>2014 Data</vt:lpstr>
      <vt:lpstr>IHC Recognitions &amp; Awards</vt:lpstr>
      <vt:lpstr>2014 Outcomes-data</vt:lpstr>
      <vt:lpstr>Outcomes-Continued</vt:lpstr>
      <vt:lpstr>PowerPoint Presentation</vt:lpstr>
      <vt:lpstr>PowerPoint Presentation</vt:lpstr>
      <vt:lpstr>THRESHOLDS MEMBERS AT TIME OF ENTRY</vt:lpstr>
      <vt:lpstr>THRESHOLDS SERVICES</vt:lpstr>
      <vt:lpstr>Success of the IHC Thresholds Relationship</vt:lpstr>
      <vt:lpstr>Challenges/Opportunities </vt:lpstr>
      <vt:lpstr>Client Feedback</vt:lpstr>
    </vt:vector>
  </TitlesOfParts>
  <Company>College of Nursing,UIC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Mershon</dc:creator>
  <cp:lastModifiedBy>Jonikas, Jessica</cp:lastModifiedBy>
  <cp:revision>289</cp:revision>
  <cp:lastPrinted>2013-09-25T21:19:59Z</cp:lastPrinted>
  <dcterms:created xsi:type="dcterms:W3CDTF">2002-07-26T16:05:04Z</dcterms:created>
  <dcterms:modified xsi:type="dcterms:W3CDTF">2014-10-07T21:55:03Z</dcterms:modified>
</cp:coreProperties>
</file>